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05" r:id="rId1"/>
    <p:sldMasterId id="2147483715" r:id="rId2"/>
  </p:sldMasterIdLst>
  <p:notesMasterIdLst>
    <p:notesMasterId r:id="rId40"/>
  </p:notesMasterIdLst>
  <p:sldIdLst>
    <p:sldId id="2147475256" r:id="rId3"/>
    <p:sldId id="257" r:id="rId4"/>
    <p:sldId id="2147475259" r:id="rId5"/>
    <p:sldId id="319" r:id="rId6"/>
    <p:sldId id="285" r:id="rId7"/>
    <p:sldId id="286" r:id="rId8"/>
    <p:sldId id="273" r:id="rId9"/>
    <p:sldId id="274" r:id="rId10"/>
    <p:sldId id="284" r:id="rId11"/>
    <p:sldId id="312" r:id="rId12"/>
    <p:sldId id="2147475229" r:id="rId13"/>
    <p:sldId id="2147475230" r:id="rId14"/>
    <p:sldId id="2147475231" r:id="rId15"/>
    <p:sldId id="2147475232" r:id="rId16"/>
    <p:sldId id="2147475233" r:id="rId17"/>
    <p:sldId id="322" r:id="rId18"/>
    <p:sldId id="335" r:id="rId19"/>
    <p:sldId id="337" r:id="rId20"/>
    <p:sldId id="288" r:id="rId21"/>
    <p:sldId id="256" r:id="rId22"/>
    <p:sldId id="281" r:id="rId23"/>
    <p:sldId id="338" r:id="rId24"/>
    <p:sldId id="339" r:id="rId25"/>
    <p:sldId id="291" r:id="rId26"/>
    <p:sldId id="293" r:id="rId27"/>
    <p:sldId id="296" r:id="rId28"/>
    <p:sldId id="309" r:id="rId29"/>
    <p:sldId id="313" r:id="rId30"/>
    <p:sldId id="336" r:id="rId31"/>
    <p:sldId id="2147475251" r:id="rId32"/>
    <p:sldId id="271" r:id="rId33"/>
    <p:sldId id="270" r:id="rId34"/>
    <p:sldId id="269" r:id="rId35"/>
    <p:sldId id="311" r:id="rId36"/>
    <p:sldId id="2147475252" r:id="rId37"/>
    <p:sldId id="2147475254" r:id="rId38"/>
    <p:sldId id="2147475255" r:id="rId39"/>
  </p:sldIdLst>
  <p:sldSz cx="9144000" cy="5143500" type="screen16x9"/>
  <p:notesSz cx="6858000" cy="9144000"/>
  <p:embeddedFontLst>
    <p:embeddedFont>
      <p:font typeface="Open Sans" panose="020B060603050402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48"/>
    <a:srgbClr val="FF9900"/>
    <a:srgbClr val="0000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90748" autoAdjust="0"/>
  </p:normalViewPr>
  <p:slideViewPr>
    <p:cSldViewPr snapToGrid="0">
      <p:cViewPr varScale="1">
        <p:scale>
          <a:sx n="154" d="100"/>
          <a:sy n="154" d="100"/>
        </p:scale>
        <p:origin x="1016"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660794-A7A1-445A-B384-EA30980CF608}"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8FD32-26F9-4284-990C-37CF07EB94F5}" type="slidenum">
              <a:rPr lang="en-US" smtClean="0"/>
              <a:t>‹#›</a:t>
            </a:fld>
            <a:endParaRPr lang="en-US"/>
          </a:p>
        </p:txBody>
      </p:sp>
    </p:spTree>
    <p:extLst>
      <p:ext uri="{BB962C8B-B14F-4D97-AF65-F5344CB8AC3E}">
        <p14:creationId xmlns:p14="http://schemas.microsoft.com/office/powerpoint/2010/main" val="26805006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A1DB680-A1A5-42D0-8AFF-18FC3BFA78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131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2195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78FD32-26F9-4284-990C-37CF07EB94F5}" type="slidenum">
              <a:rPr lang="en-US" smtClean="0"/>
              <a:t>12</a:t>
            </a:fld>
            <a:endParaRPr lang="en-US"/>
          </a:p>
        </p:txBody>
      </p:sp>
    </p:spTree>
    <p:extLst>
      <p:ext uri="{BB962C8B-B14F-4D97-AF65-F5344CB8AC3E}">
        <p14:creationId xmlns:p14="http://schemas.microsoft.com/office/powerpoint/2010/main" val="374142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8378FD32-26F9-4284-990C-37CF07EB94F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161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162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8F29CB0-B0F5-483A-9E58-6173F9A663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629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970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5313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1347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5816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2048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3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1651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256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336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732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732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599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9CA62493-895E-174C-A826-832CCBECB1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969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964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283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1650" cy="3140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DDAEC6F-A334-48C5-A75B-BC1E096737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981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69B2-6421-467F-99CA-7BB2DE02DF22}"/>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327DE74-2C0C-42EC-A319-B7133B81FEDF}"/>
              </a:ext>
            </a:extLst>
          </p:cNvPr>
          <p:cNvSpPr>
            <a:spLocks noGrp="1"/>
          </p:cNvSpPr>
          <p:nvPr>
            <p:ph type="subTitle" idx="1"/>
          </p:nvPr>
        </p:nvSpPr>
        <p:spPr>
          <a:xfrm>
            <a:off x="1143000" y="2773331"/>
            <a:ext cx="6858000" cy="1170019"/>
          </a:xfrm>
          <a:prstGeom prst="rect">
            <a:avLst/>
          </a:prstGeom>
        </p:spPr>
        <p:txBody>
          <a:bodyPr/>
          <a:lstStyle>
            <a:lvl1pPr marL="0" indent="0" algn="ctr">
              <a:buNone/>
              <a:defRPr sz="1800" b="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6A19146C-2766-74B3-84DC-9864B5F5F6A9}"/>
              </a:ext>
            </a:extLst>
          </p:cNvPr>
          <p:cNvSpPr>
            <a:spLocks noGrp="1"/>
          </p:cNvSpPr>
          <p:nvPr>
            <p:ph type="dt" sz="half" idx="14"/>
          </p:nvPr>
        </p:nvSpPr>
        <p:spPr/>
        <p:txBody>
          <a:bodyPr/>
          <a:lstStyle/>
          <a:p>
            <a:endParaRPr lang="en-US" dirty="0"/>
          </a:p>
        </p:txBody>
      </p:sp>
      <p:sp>
        <p:nvSpPr>
          <p:cNvPr id="9" name="Footer Placeholder 8">
            <a:extLst>
              <a:ext uri="{FF2B5EF4-FFF2-40B4-BE49-F238E27FC236}">
                <a16:creationId xmlns:a16="http://schemas.microsoft.com/office/drawing/2014/main" id="{235F0363-D0C8-4E79-47B1-BFF994A01141}"/>
              </a:ext>
            </a:extLst>
          </p:cNvPr>
          <p:cNvSpPr>
            <a:spLocks noGrp="1"/>
          </p:cNvSpPr>
          <p:nvPr>
            <p:ph type="ftr" sz="quarter" idx="15"/>
          </p:nvPr>
        </p:nvSpPr>
        <p:spPr/>
        <p:txBody>
          <a:bodyPr/>
          <a:lstStyle/>
          <a:p>
            <a:endParaRPr lang="en-US" dirty="0"/>
          </a:p>
        </p:txBody>
      </p:sp>
      <p:sp>
        <p:nvSpPr>
          <p:cNvPr id="10" name="Slide Number Placeholder 9">
            <a:extLst>
              <a:ext uri="{FF2B5EF4-FFF2-40B4-BE49-F238E27FC236}">
                <a16:creationId xmlns:a16="http://schemas.microsoft.com/office/drawing/2014/main" id="{134CC0EC-69F5-6E64-D92B-14774EB6E0FC}"/>
              </a:ext>
            </a:extLst>
          </p:cNvPr>
          <p:cNvSpPr>
            <a:spLocks noGrp="1"/>
          </p:cNvSpPr>
          <p:nvPr>
            <p:ph type="sldNum" idx="16"/>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2960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b="1">
                <a:solidFill>
                  <a:srgbClr val="339933"/>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b="1"/>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359197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989296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9933"/>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4025081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9933"/>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168079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9933"/>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3686373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3489919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1929930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2342692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524541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5F173FE-823F-444B-AB81-9B6E1B0371D3}" type="slidenum">
              <a:rPr lang="en-US" smtClean="0"/>
              <a:pPr/>
              <a:t>‹#›</a:t>
            </a:fld>
            <a:endParaRPr lang="en-US" dirty="0"/>
          </a:p>
        </p:txBody>
      </p:sp>
    </p:spTree>
    <p:extLst>
      <p:ext uri="{BB962C8B-B14F-4D97-AF65-F5344CB8AC3E}">
        <p14:creationId xmlns:p14="http://schemas.microsoft.com/office/powerpoint/2010/main" val="1592185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Header">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19F6F8-B628-0125-DD8C-B1A38CA6305A}"/>
              </a:ext>
            </a:extLst>
          </p:cNvPr>
          <p:cNvSpPr/>
          <p:nvPr userDrawn="1"/>
        </p:nvSpPr>
        <p:spPr>
          <a:xfrm>
            <a:off x="0" y="-1"/>
            <a:ext cx="9144000" cy="753475"/>
          </a:xfrm>
          <a:prstGeom prst="rect">
            <a:avLst/>
          </a:prstGeom>
          <a:gradFill flip="none" rotWithShape="1">
            <a:gsLst>
              <a:gs pos="24000">
                <a:schemeClr val="accent2">
                  <a:alpha val="0"/>
                  <a:lumMod val="50000"/>
                  <a:lumOff val="50000"/>
                </a:schemeClr>
              </a:gs>
              <a:gs pos="54000">
                <a:schemeClr val="accent2">
                  <a:lumMod val="50000"/>
                  <a:lumOff val="50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Slide Number Placeholder 9">
            <a:extLst>
              <a:ext uri="{FF2B5EF4-FFF2-40B4-BE49-F238E27FC236}">
                <a16:creationId xmlns:a16="http://schemas.microsoft.com/office/drawing/2014/main" id="{8D22A969-6D1E-2EA1-1EAB-71D9BEE66D0E}"/>
              </a:ext>
            </a:extLst>
          </p:cNvPr>
          <p:cNvSpPr>
            <a:spLocks noGrp="1"/>
          </p:cNvSpPr>
          <p:nvPr>
            <p:ph type="sldNum" idx="12"/>
          </p:nvPr>
        </p:nvSpPr>
        <p:spPr/>
        <p:txBody>
          <a:bodyPr/>
          <a:lstStyle/>
          <a:p>
            <a:fld id="{00000000-1234-1234-1234-123412341234}" type="slidenum">
              <a:rPr lang="en-US" smtClean="0"/>
              <a:pPr/>
              <a:t>‹#›</a:t>
            </a:fld>
            <a:endParaRPr lang="en-US" dirty="0"/>
          </a:p>
        </p:txBody>
      </p:sp>
      <p:pic>
        <p:nvPicPr>
          <p:cNvPr id="15" name="Picture 14">
            <a:extLst>
              <a:ext uri="{FF2B5EF4-FFF2-40B4-BE49-F238E27FC236}">
                <a16:creationId xmlns:a16="http://schemas.microsoft.com/office/drawing/2014/main" id="{A3772CB5-A7B2-E471-61A2-EAA5D4994C5D}"/>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0"/>
            <a:ext cx="9144000" cy="1043940"/>
          </a:xfrm>
          <a:prstGeom prst="rect">
            <a:avLst/>
          </a:prstGeom>
        </p:spPr>
      </p:pic>
      <p:sp>
        <p:nvSpPr>
          <p:cNvPr id="11" name="Title 10">
            <a:extLst>
              <a:ext uri="{FF2B5EF4-FFF2-40B4-BE49-F238E27FC236}">
                <a16:creationId xmlns:a16="http://schemas.microsoft.com/office/drawing/2014/main" id="{7DA400F6-D3FD-88BE-C373-8AFD09AF5172}"/>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1CE285C9-716C-97D6-3044-21D80EC49A92}"/>
              </a:ext>
            </a:extLst>
          </p:cNvPr>
          <p:cNvSpPr>
            <a:spLocks noGrp="1"/>
          </p:cNvSpPr>
          <p:nvPr>
            <p:ph sz="quarter" idx="13"/>
          </p:nvPr>
        </p:nvSpPr>
        <p:spPr>
          <a:xfrm>
            <a:off x="359923" y="954275"/>
            <a:ext cx="8431652" cy="3677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7BFE51C-6FD2-9B57-2F54-0B8F572F2553}"/>
              </a:ext>
            </a:extLst>
          </p:cNvPr>
          <p:cNvSpPr>
            <a:spLocks noGrp="1"/>
          </p:cNvSpPr>
          <p:nvPr>
            <p:ph type="dt" sz="half" idx="14"/>
          </p:nvPr>
        </p:nvSpPr>
        <p:spPr/>
        <p:txBody>
          <a:bodyPr/>
          <a:lstStyle/>
          <a:p>
            <a:endParaRPr lang="en-US" dirty="0"/>
          </a:p>
        </p:txBody>
      </p:sp>
      <p:sp>
        <p:nvSpPr>
          <p:cNvPr id="9" name="Footer Placeholder 8">
            <a:extLst>
              <a:ext uri="{FF2B5EF4-FFF2-40B4-BE49-F238E27FC236}">
                <a16:creationId xmlns:a16="http://schemas.microsoft.com/office/drawing/2014/main" id="{109BA6AE-6389-5F28-67C2-9DC5C4D8347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23995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userDrawn="1">
  <p:cSld name="1_Two Content">
    <p:spTree>
      <p:nvGrpSpPr>
        <p:cNvPr id="1" name="Shape 34"/>
        <p:cNvGrpSpPr/>
        <p:nvPr/>
      </p:nvGrpSpPr>
      <p:grpSpPr>
        <a:xfrm>
          <a:off x="0" y="0"/>
          <a:ext cx="0" cy="0"/>
          <a:chOff x="0" y="0"/>
          <a:chExt cx="0" cy="0"/>
        </a:xfrm>
      </p:grpSpPr>
      <p:sp>
        <p:nvSpPr>
          <p:cNvPr id="15" name="Rectangle 14">
            <a:extLst>
              <a:ext uri="{FF2B5EF4-FFF2-40B4-BE49-F238E27FC236}">
                <a16:creationId xmlns:a16="http://schemas.microsoft.com/office/drawing/2014/main" id="{A289EBAA-8EE3-4D89-882C-4EBC225777D7}"/>
              </a:ext>
            </a:extLst>
          </p:cNvPr>
          <p:cNvSpPr/>
          <p:nvPr userDrawn="1"/>
        </p:nvSpPr>
        <p:spPr>
          <a:xfrm>
            <a:off x="0" y="0"/>
            <a:ext cx="9144000" cy="753475"/>
          </a:xfrm>
          <a:prstGeom prst="rect">
            <a:avLst/>
          </a:prstGeom>
          <a:gradFill flip="none" rotWithShape="1">
            <a:gsLst>
              <a:gs pos="24000">
                <a:schemeClr val="accent2">
                  <a:alpha val="0"/>
                  <a:lumMod val="50000"/>
                  <a:lumOff val="50000"/>
                </a:schemeClr>
              </a:gs>
              <a:gs pos="54000">
                <a:schemeClr val="accent2">
                  <a:lumMod val="50000"/>
                  <a:lumOff val="50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Picture 2">
            <a:extLst>
              <a:ext uri="{FF2B5EF4-FFF2-40B4-BE49-F238E27FC236}">
                <a16:creationId xmlns:a16="http://schemas.microsoft.com/office/drawing/2014/main" id="{1AAD37E7-AEC9-F67B-2568-674B63F8F7A2}"/>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9144000" cy="1043940"/>
          </a:xfrm>
          <a:prstGeom prst="rect">
            <a:avLst/>
          </a:prstGeom>
        </p:spPr>
      </p:pic>
      <p:sp>
        <p:nvSpPr>
          <p:cNvPr id="2" name="Title 1">
            <a:extLst>
              <a:ext uri="{FF2B5EF4-FFF2-40B4-BE49-F238E27FC236}">
                <a16:creationId xmlns:a16="http://schemas.microsoft.com/office/drawing/2014/main" id="{FBA3F8A8-9970-B97F-0B6B-0E77115F36D2}"/>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45E1ED8-1C97-F5AA-00C4-68D4579B449B}"/>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66914BE7-978D-D187-F921-FF99BAEFF52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14B7D2E-1A09-222A-68C8-D7825FFC2E8D}"/>
              </a:ext>
            </a:extLst>
          </p:cNvPr>
          <p:cNvSpPr>
            <a:spLocks noGrp="1"/>
          </p:cNvSpPr>
          <p:nvPr>
            <p:ph type="sldNum"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8886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userDrawn="1">
  <p:cSld name="1_Two Content">
    <p:spTree>
      <p:nvGrpSpPr>
        <p:cNvPr id="1" name="Shape 34"/>
        <p:cNvGrpSpPr/>
        <p:nvPr/>
      </p:nvGrpSpPr>
      <p:grpSpPr>
        <a:xfrm>
          <a:off x="0" y="0"/>
          <a:ext cx="0" cy="0"/>
          <a:chOff x="0" y="0"/>
          <a:chExt cx="0" cy="0"/>
        </a:xfrm>
      </p:grpSpPr>
      <p:sp>
        <p:nvSpPr>
          <p:cNvPr id="15" name="Rectangle 14">
            <a:extLst>
              <a:ext uri="{FF2B5EF4-FFF2-40B4-BE49-F238E27FC236}">
                <a16:creationId xmlns:a16="http://schemas.microsoft.com/office/drawing/2014/main" id="{A289EBAA-8EE3-4D89-882C-4EBC225777D7}"/>
              </a:ext>
            </a:extLst>
          </p:cNvPr>
          <p:cNvSpPr/>
          <p:nvPr userDrawn="1"/>
        </p:nvSpPr>
        <p:spPr>
          <a:xfrm>
            <a:off x="0" y="0"/>
            <a:ext cx="9144000" cy="753475"/>
          </a:xfrm>
          <a:prstGeom prst="rect">
            <a:avLst/>
          </a:prstGeom>
          <a:gradFill flip="none" rotWithShape="1">
            <a:gsLst>
              <a:gs pos="24000">
                <a:schemeClr val="accent2">
                  <a:alpha val="0"/>
                  <a:lumMod val="50000"/>
                  <a:lumOff val="50000"/>
                </a:schemeClr>
              </a:gs>
              <a:gs pos="54000">
                <a:schemeClr val="accent2">
                  <a:lumMod val="50000"/>
                  <a:lumOff val="50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a:extLst>
              <a:ext uri="{FF2B5EF4-FFF2-40B4-BE49-F238E27FC236}">
                <a16:creationId xmlns:a16="http://schemas.microsoft.com/office/drawing/2014/main" id="{9C89B342-95C0-DBC0-486C-F526ADB32A46}"/>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0" y="0"/>
            <a:ext cx="9144000" cy="1043940"/>
          </a:xfrm>
          <a:prstGeom prst="rect">
            <a:avLst/>
          </a:prstGeom>
        </p:spPr>
      </p:pic>
      <p:sp>
        <p:nvSpPr>
          <p:cNvPr id="2" name="Title 1">
            <a:extLst>
              <a:ext uri="{FF2B5EF4-FFF2-40B4-BE49-F238E27FC236}">
                <a16:creationId xmlns:a16="http://schemas.microsoft.com/office/drawing/2014/main" id="{FBA3F8A8-9970-B97F-0B6B-0E77115F36D2}"/>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A707FE51-A832-98FC-C489-37E1184340ED}"/>
              </a:ext>
            </a:extLst>
          </p:cNvPr>
          <p:cNvSpPr>
            <a:spLocks noGrp="1"/>
          </p:cNvSpPr>
          <p:nvPr>
            <p:ph type="sldNum" idx="19"/>
          </p:nvPr>
        </p:nvSpPr>
        <p:spPr/>
        <p:txBody>
          <a:bodyPr/>
          <a:lstStyle/>
          <a:p>
            <a:fld id="{00000000-1234-1234-1234-123412341234}" type="slidenum">
              <a:rPr lang="en-US" smtClean="0"/>
              <a:pPr/>
              <a:t>‹#›</a:t>
            </a:fld>
            <a:endParaRPr lang="en-US" dirty="0"/>
          </a:p>
        </p:txBody>
      </p:sp>
      <p:sp>
        <p:nvSpPr>
          <p:cNvPr id="3" name="Text Placeholder 15">
            <a:extLst>
              <a:ext uri="{FF2B5EF4-FFF2-40B4-BE49-F238E27FC236}">
                <a16:creationId xmlns:a16="http://schemas.microsoft.com/office/drawing/2014/main" id="{494E1A7E-F35D-C866-0FD2-03B929C03215}"/>
              </a:ext>
            </a:extLst>
          </p:cNvPr>
          <p:cNvSpPr>
            <a:spLocks noGrp="1"/>
          </p:cNvSpPr>
          <p:nvPr>
            <p:ph idx="1"/>
          </p:nvPr>
        </p:nvSpPr>
        <p:spPr>
          <a:xfrm>
            <a:off x="359924" y="830135"/>
            <a:ext cx="4137465" cy="3802189"/>
          </a:xfrm>
          <a:prstGeom prst="rect">
            <a:avLst/>
          </a:prstGeom>
        </p:spPr>
        <p:txBody>
          <a:bodyPr vert="horz" lIns="91440" tIns="45720" rIns="91440" bIns="45720" rtlCol="0">
            <a:normAutofit/>
          </a:bodyPr>
          <a:lstStyle>
            <a:lvl1pPr marL="76198" indent="0">
              <a:buFontTx/>
              <a:buNone/>
              <a:defRPr b="0">
                <a:solidFill>
                  <a:schemeClr val="tx1"/>
                </a:solidFill>
              </a:defRPr>
            </a:lvl1pPr>
            <a:lvl2pPr marL="514337" indent="-171446">
              <a:buClr>
                <a:schemeClr val="accent2"/>
              </a:buClr>
              <a:buFont typeface="Wingdings" panose="05000000000000000000" pitchFamily="2" charset="2"/>
              <a:buChar char="§"/>
              <a:defRPr/>
            </a:lvl2pPr>
            <a:lvl3pPr marL="857228" indent="-171446">
              <a:buClr>
                <a:schemeClr val="accent2"/>
              </a:buClr>
              <a:buFont typeface="Courier New" panose="02070309020205020404" pitchFamily="49" charset="0"/>
              <a:buChar char="o"/>
              <a:defRPr/>
            </a:lvl3pPr>
            <a:lvl4pPr>
              <a:buClr>
                <a:schemeClr val="accent2"/>
              </a:buClr>
              <a:defRPr/>
            </a:lvl4pPr>
            <a:lvl5pPr marL="1543012" indent="-171446">
              <a:buClr>
                <a:schemeClr val="accent2"/>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15">
            <a:extLst>
              <a:ext uri="{FF2B5EF4-FFF2-40B4-BE49-F238E27FC236}">
                <a16:creationId xmlns:a16="http://schemas.microsoft.com/office/drawing/2014/main" id="{ECF248FF-96FA-5F22-0960-8A958BDB0D9C}"/>
              </a:ext>
            </a:extLst>
          </p:cNvPr>
          <p:cNvSpPr>
            <a:spLocks noGrp="1"/>
          </p:cNvSpPr>
          <p:nvPr>
            <p:ph idx="20"/>
          </p:nvPr>
        </p:nvSpPr>
        <p:spPr>
          <a:xfrm>
            <a:off x="4645026" y="830134"/>
            <a:ext cx="4146550" cy="3799884"/>
          </a:xfrm>
          <a:prstGeom prst="rect">
            <a:avLst/>
          </a:prstGeom>
        </p:spPr>
        <p:txBody>
          <a:bodyPr vert="horz" lIns="91440" tIns="45720" rIns="91440" bIns="45720" rtlCol="0">
            <a:normAutofit/>
          </a:bodyPr>
          <a:lstStyle>
            <a:lvl1pPr marL="76198" indent="0">
              <a:buFontTx/>
              <a:buNone/>
              <a:defRPr b="0">
                <a:solidFill>
                  <a:schemeClr val="tx1"/>
                </a:solidFill>
              </a:defRPr>
            </a:lvl1pPr>
            <a:lvl2pPr marL="514337" indent="-171446">
              <a:buClr>
                <a:schemeClr val="accent2"/>
              </a:buClr>
              <a:buFont typeface="Wingdings" panose="05000000000000000000" pitchFamily="2" charset="2"/>
              <a:buChar char="§"/>
              <a:defRPr/>
            </a:lvl2pPr>
            <a:lvl3pPr marL="857228" indent="-171446">
              <a:buClr>
                <a:schemeClr val="accent2"/>
              </a:buClr>
              <a:buFont typeface="Courier New" panose="02070309020205020404" pitchFamily="49" charset="0"/>
              <a:buChar char="o"/>
              <a:defRPr/>
            </a:lvl3pPr>
            <a:lvl4pPr>
              <a:buClr>
                <a:schemeClr val="accent2"/>
              </a:buClr>
              <a:defRPr/>
            </a:lvl4pPr>
            <a:lvl5pPr marL="1543012" indent="-171446">
              <a:buClr>
                <a:schemeClr val="accent2"/>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4298715-8EBE-501D-26D1-54EEE78BC827}"/>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20A232E9-2F3E-D92D-9F96-6D6CDF4A984D}"/>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124521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reserve="1" userDrawn="1">
  <p:cSld name="Title Only - Header">
    <p:spTree>
      <p:nvGrpSpPr>
        <p:cNvPr id="1" name="Shape 34"/>
        <p:cNvGrpSpPr/>
        <p:nvPr/>
      </p:nvGrpSpPr>
      <p:grpSpPr>
        <a:xfrm>
          <a:off x="0" y="0"/>
          <a:ext cx="0" cy="0"/>
          <a:chOff x="0" y="0"/>
          <a:chExt cx="0" cy="0"/>
        </a:xfrm>
      </p:grpSpPr>
      <p:sp>
        <p:nvSpPr>
          <p:cNvPr id="15" name="Rectangle 14">
            <a:extLst>
              <a:ext uri="{FF2B5EF4-FFF2-40B4-BE49-F238E27FC236}">
                <a16:creationId xmlns:a16="http://schemas.microsoft.com/office/drawing/2014/main" id="{A289EBAA-8EE3-4D89-882C-4EBC225777D7}"/>
              </a:ext>
            </a:extLst>
          </p:cNvPr>
          <p:cNvSpPr/>
          <p:nvPr userDrawn="1"/>
        </p:nvSpPr>
        <p:spPr>
          <a:xfrm>
            <a:off x="0" y="-1"/>
            <a:ext cx="9144000" cy="753475"/>
          </a:xfrm>
          <a:prstGeom prst="rect">
            <a:avLst/>
          </a:prstGeom>
          <a:gradFill flip="none" rotWithShape="1">
            <a:gsLst>
              <a:gs pos="24000">
                <a:schemeClr val="accent2">
                  <a:alpha val="0"/>
                  <a:lumMod val="50000"/>
                  <a:lumOff val="50000"/>
                </a:schemeClr>
              </a:gs>
              <a:gs pos="54000">
                <a:schemeClr val="accent2">
                  <a:lumMod val="50000"/>
                  <a:lumOff val="50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Picture 2">
            <a:extLst>
              <a:ext uri="{FF2B5EF4-FFF2-40B4-BE49-F238E27FC236}">
                <a16:creationId xmlns:a16="http://schemas.microsoft.com/office/drawing/2014/main" id="{1AAD37E7-AEC9-F67B-2568-674B63F8F7A2}"/>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0"/>
            <a:ext cx="9144000" cy="1043940"/>
          </a:xfrm>
          <a:prstGeom prst="rect">
            <a:avLst/>
          </a:prstGeom>
        </p:spPr>
      </p:pic>
      <p:sp>
        <p:nvSpPr>
          <p:cNvPr id="2" name="Title 1">
            <a:extLst>
              <a:ext uri="{FF2B5EF4-FFF2-40B4-BE49-F238E27FC236}">
                <a16:creationId xmlns:a16="http://schemas.microsoft.com/office/drawing/2014/main" id="{FBA3F8A8-9970-B97F-0B6B-0E77115F36D2}"/>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45E1ED8-1C97-F5AA-00C4-68D4579B449B}"/>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66914BE7-978D-D187-F921-FF99BAEFF52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14B7D2E-1A09-222A-68C8-D7825FFC2E8D}"/>
              </a:ext>
            </a:extLst>
          </p:cNvPr>
          <p:cNvSpPr>
            <a:spLocks noGrp="1"/>
          </p:cNvSpPr>
          <p:nvPr>
            <p:ph type="sldNum"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8374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15A2F1-B85A-DF25-DC37-7919811322AF}"/>
              </a:ext>
            </a:extLst>
          </p:cNvPr>
          <p:cNvSpPr>
            <a:spLocks noGrp="1"/>
          </p:cNvSpPr>
          <p:nvPr>
            <p:ph type="sldNum" idx="12"/>
          </p:nvPr>
        </p:nvSpPr>
        <p:spPr/>
        <p:txBody>
          <a:bodyPr/>
          <a:lstStyle/>
          <a:p>
            <a:fld id="{00000000-1234-1234-1234-123412341234}" type="slidenum">
              <a:rPr lang="en-US" smtClean="0"/>
              <a:pPr/>
              <a:t>‹#›</a:t>
            </a:fld>
            <a:endParaRPr lang="en-US" dirty="0"/>
          </a:p>
        </p:txBody>
      </p:sp>
      <p:sp>
        <p:nvSpPr>
          <p:cNvPr id="6" name="Title 5">
            <a:extLst>
              <a:ext uri="{FF2B5EF4-FFF2-40B4-BE49-F238E27FC236}">
                <a16:creationId xmlns:a16="http://schemas.microsoft.com/office/drawing/2014/main" id="{8F85F12E-9F8B-704C-97F1-164FF3DBC29F}"/>
              </a:ext>
            </a:extLst>
          </p:cNvPr>
          <p:cNvSpPr>
            <a:spLocks noGrp="1"/>
          </p:cNvSpPr>
          <p:nvPr>
            <p:ph type="title"/>
          </p:nvPr>
        </p:nvSpPr>
        <p:spPr>
          <a:xfrm>
            <a:off x="359923" y="208726"/>
            <a:ext cx="8431652" cy="50664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3BB75044-5EB9-D95F-1A4B-CEA94B4708A8}"/>
              </a:ext>
            </a:extLst>
          </p:cNvPr>
          <p:cNvSpPr>
            <a:spLocks noGrp="1"/>
          </p:cNvSpPr>
          <p:nvPr>
            <p:ph sz="quarter" idx="13"/>
          </p:nvPr>
        </p:nvSpPr>
        <p:spPr>
          <a:xfrm>
            <a:off x="359923" y="954088"/>
            <a:ext cx="8431652" cy="3678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817077-71DE-13C7-96F7-2DC3A0DE0604}"/>
              </a:ext>
            </a:extLst>
          </p:cNvPr>
          <p:cNvSpPr>
            <a:spLocks noGrp="1"/>
          </p:cNvSpPr>
          <p:nvPr>
            <p:ph type="dt" sz="half" idx="14"/>
          </p:nvPr>
        </p:nvSpPr>
        <p:spPr/>
        <p:txBody>
          <a:bodyPr/>
          <a:lstStyle/>
          <a:p>
            <a:endParaRPr lang="en-US" dirty="0"/>
          </a:p>
        </p:txBody>
      </p:sp>
      <p:sp>
        <p:nvSpPr>
          <p:cNvPr id="8" name="Footer Placeholder 7">
            <a:extLst>
              <a:ext uri="{FF2B5EF4-FFF2-40B4-BE49-F238E27FC236}">
                <a16:creationId xmlns:a16="http://schemas.microsoft.com/office/drawing/2014/main" id="{8D69D68F-8606-F1CC-9643-B5747EF81901}"/>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78905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5F99-7D7C-D654-6B14-691B3D2C75B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5E4E8A9-F1DC-35E3-AE2A-F5CCECE15BDE}"/>
              </a:ext>
            </a:extLst>
          </p:cNvPr>
          <p:cNvSpPr>
            <a:spLocks noGrp="1"/>
          </p:cNvSpPr>
          <p:nvPr>
            <p:ph type="sldNum" idx="10"/>
          </p:nvPr>
        </p:nvSpPr>
        <p:spPr/>
        <p:txBody>
          <a:bodyPr/>
          <a:lstStyle/>
          <a:p>
            <a:fld id="{00000000-1234-1234-1234-123412341234}" type="slidenum">
              <a:rPr lang="en-US" smtClean="0"/>
              <a:pPr/>
              <a:t>‹#›</a:t>
            </a:fld>
            <a:endParaRPr lang="en-US" dirty="0"/>
          </a:p>
        </p:txBody>
      </p:sp>
      <p:sp>
        <p:nvSpPr>
          <p:cNvPr id="4" name="Date Placeholder 3">
            <a:extLst>
              <a:ext uri="{FF2B5EF4-FFF2-40B4-BE49-F238E27FC236}">
                <a16:creationId xmlns:a16="http://schemas.microsoft.com/office/drawing/2014/main" id="{99025387-DEA8-B37A-8809-D88BAC6C20DF}"/>
              </a:ext>
            </a:extLst>
          </p:cNvPr>
          <p:cNvSpPr>
            <a:spLocks noGrp="1"/>
          </p:cNvSpPr>
          <p:nvPr>
            <p:ph type="dt" sz="half" idx="11"/>
          </p:nvPr>
        </p:nvSpPr>
        <p:spPr/>
        <p:txBody>
          <a:bodyPr/>
          <a:lstStyle/>
          <a:p>
            <a:endParaRPr lang="en-US" dirty="0"/>
          </a:p>
        </p:txBody>
      </p:sp>
      <p:sp>
        <p:nvSpPr>
          <p:cNvPr id="5" name="Footer Placeholder 4">
            <a:extLst>
              <a:ext uri="{FF2B5EF4-FFF2-40B4-BE49-F238E27FC236}">
                <a16:creationId xmlns:a16="http://schemas.microsoft.com/office/drawing/2014/main" id="{43683B16-A84E-217B-5EBC-3846000003A3}"/>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511946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00F7B7-97F2-AFF7-3D38-0ABD5A76581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A69AB0E-F403-9338-192D-50E8AED9D9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FD4058-537D-2808-9616-8A5196D27DFD}"/>
              </a:ext>
            </a:extLst>
          </p:cNvPr>
          <p:cNvSpPr>
            <a:spLocks noGrp="1"/>
          </p:cNvSpPr>
          <p:nvPr>
            <p:ph type="sldNum"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86243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3"/>
        <p:cNvGrpSpPr/>
        <p:nvPr/>
      </p:nvGrpSpPr>
      <p:grpSpPr>
        <a:xfrm>
          <a:off x="0" y="0"/>
          <a:ext cx="0" cy="0"/>
          <a:chOff x="0" y="0"/>
          <a:chExt cx="0" cy="0"/>
        </a:xfrm>
      </p:grpSpPr>
      <p:sp>
        <p:nvSpPr>
          <p:cNvPr id="5" name="Rectangle 4">
            <a:extLst>
              <a:ext uri="{FF2B5EF4-FFF2-40B4-BE49-F238E27FC236}">
                <a16:creationId xmlns:a16="http://schemas.microsoft.com/office/drawing/2014/main" id="{EC7E6634-1F69-5946-E3DA-0043EC9122E8}"/>
              </a:ext>
            </a:extLst>
          </p:cNvPr>
          <p:cNvSpPr/>
          <p:nvPr userDrawn="1"/>
        </p:nvSpPr>
        <p:spPr>
          <a:xfrm>
            <a:off x="0" y="3933825"/>
            <a:ext cx="8515350" cy="1209675"/>
          </a:xfrm>
          <a:prstGeom prst="rect">
            <a:avLst/>
          </a:prstGeom>
          <a:gradFill>
            <a:gsLst>
              <a:gs pos="34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9ECF82D9-4C9E-9486-E919-A0DF4ACC6481}"/>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AB7E30B-F69A-22BF-AD8A-3ACD098B3AA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8B18AA20-5751-D819-6759-C2D38EBBB9BB}"/>
              </a:ext>
            </a:extLst>
          </p:cNvPr>
          <p:cNvSpPr>
            <a:spLocks noGrp="1"/>
          </p:cNvSpPr>
          <p:nvPr>
            <p:ph type="sldNum"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41084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ank You" preserve="1">
  <p:cSld name="Thank You">
    <p:spTree>
      <p:nvGrpSpPr>
        <p:cNvPr id="1" name="Shape 24"/>
        <p:cNvGrpSpPr/>
        <p:nvPr/>
      </p:nvGrpSpPr>
      <p:grpSpPr>
        <a:xfrm>
          <a:off x="0" y="0"/>
          <a:ext cx="0" cy="0"/>
          <a:chOff x="0" y="0"/>
          <a:chExt cx="0" cy="0"/>
        </a:xfrm>
      </p:grpSpPr>
      <p:sp>
        <p:nvSpPr>
          <p:cNvPr id="27" name="Google Shape;27;p16" title="Overlay Graphic"/>
          <p:cNvSpPr/>
          <p:nvPr/>
        </p:nvSpPr>
        <p:spPr>
          <a:xfrm>
            <a:off x="4972050" y="1"/>
            <a:ext cx="4171950" cy="51435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dirty="0">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30" name="Google Shape;30;p16"/>
          <p:cNvSpPr txBox="1">
            <a:spLocks noGrp="1"/>
          </p:cNvSpPr>
          <p:nvPr>
            <p:ph type="ctrTitle"/>
          </p:nvPr>
        </p:nvSpPr>
        <p:spPr>
          <a:xfrm>
            <a:off x="5372099" y="1497779"/>
            <a:ext cx="3342525" cy="16257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4500"/>
              <a:buFont typeface="Calibri"/>
              <a:buNone/>
              <a:defRPr sz="4500" b="0" i="0" cap="none">
                <a:solidFill>
                  <a:schemeClr val="lt1"/>
                </a:solidFill>
                <a:latin typeface="Open Sans" panose="020B0604020202020204" charset="0"/>
                <a:ea typeface="Open Sans" panose="020B0604020202020204" charset="0"/>
                <a:cs typeface="Open Sans" panose="020B0604020202020204" charset="0"/>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dirty="0"/>
          </a:p>
        </p:txBody>
      </p:sp>
      <p:sp>
        <p:nvSpPr>
          <p:cNvPr id="32" name="Google Shape;32;p16"/>
          <p:cNvSpPr txBox="1">
            <a:spLocks noGrp="1"/>
          </p:cNvSpPr>
          <p:nvPr>
            <p:ph type="subTitle" idx="1"/>
          </p:nvPr>
        </p:nvSpPr>
        <p:spPr>
          <a:xfrm>
            <a:off x="5372100" y="3283017"/>
            <a:ext cx="3092945" cy="203855"/>
          </a:xfrm>
          <a:prstGeom prst="rect">
            <a:avLst/>
          </a:prstGeom>
          <a:noFill/>
          <a:ln>
            <a:noFill/>
          </a:ln>
        </p:spPr>
        <p:txBody>
          <a:bodyPr spcFirstLastPara="1" wrap="square" lIns="91425" tIns="45700" rIns="91425" bIns="45700" anchor="t" anchorCtr="0">
            <a:noAutofit/>
          </a:bodyPr>
          <a:lstStyle>
            <a:lvl1pPr lvl="0" algn="r">
              <a:spcBef>
                <a:spcPts val="180"/>
              </a:spcBef>
              <a:spcAft>
                <a:spcPts val="0"/>
              </a:spcAft>
              <a:buClr>
                <a:schemeClr val="lt1"/>
              </a:buClr>
              <a:buSzPts val="900"/>
              <a:buNone/>
              <a:defRPr sz="900">
                <a:solidFill>
                  <a:schemeClr val="lt1"/>
                </a:solidFill>
              </a:defRPr>
            </a:lvl1pPr>
            <a:lvl2pPr lvl="1" algn="ctr">
              <a:spcBef>
                <a:spcPts val="225"/>
              </a:spcBef>
              <a:spcAft>
                <a:spcPts val="0"/>
              </a:spcAft>
              <a:buClr>
                <a:schemeClr val="dk1"/>
              </a:buClr>
              <a:buSzPts val="1125"/>
              <a:buNone/>
              <a:defRPr sz="1125"/>
            </a:lvl2pPr>
            <a:lvl3pPr lvl="2" algn="ctr">
              <a:spcBef>
                <a:spcPts val="203"/>
              </a:spcBef>
              <a:spcAft>
                <a:spcPts val="0"/>
              </a:spcAft>
              <a:buClr>
                <a:schemeClr val="dk1"/>
              </a:buClr>
              <a:buSzPts val="1013"/>
              <a:buNone/>
              <a:defRPr sz="1013"/>
            </a:lvl3pPr>
            <a:lvl4pPr lvl="3" algn="ctr">
              <a:spcBef>
                <a:spcPts val="180"/>
              </a:spcBef>
              <a:spcAft>
                <a:spcPts val="0"/>
              </a:spcAft>
              <a:buClr>
                <a:schemeClr val="dk1"/>
              </a:buClr>
              <a:buSzPts val="900"/>
              <a:buNone/>
              <a:defRPr sz="900"/>
            </a:lvl4pPr>
            <a:lvl5pPr lvl="4" algn="ctr">
              <a:spcBef>
                <a:spcPts val="180"/>
              </a:spcBef>
              <a:spcAft>
                <a:spcPts val="0"/>
              </a:spcAft>
              <a:buClr>
                <a:schemeClr val="dk1"/>
              </a:buClr>
              <a:buSzPts val="900"/>
              <a:buNone/>
              <a:defRPr sz="900"/>
            </a:lvl5pPr>
            <a:lvl6pPr lvl="5" algn="ctr">
              <a:spcBef>
                <a:spcPts val="180"/>
              </a:spcBef>
              <a:spcAft>
                <a:spcPts val="0"/>
              </a:spcAft>
              <a:buClr>
                <a:schemeClr val="dk1"/>
              </a:buClr>
              <a:buSzPts val="900"/>
              <a:buNone/>
              <a:defRPr sz="900"/>
            </a:lvl6pPr>
            <a:lvl7pPr lvl="6" algn="ctr">
              <a:spcBef>
                <a:spcPts val="180"/>
              </a:spcBef>
              <a:spcAft>
                <a:spcPts val="0"/>
              </a:spcAft>
              <a:buClr>
                <a:schemeClr val="dk1"/>
              </a:buClr>
              <a:buSzPts val="900"/>
              <a:buNone/>
              <a:defRPr sz="900"/>
            </a:lvl7pPr>
            <a:lvl8pPr lvl="7" algn="ctr">
              <a:spcBef>
                <a:spcPts val="180"/>
              </a:spcBef>
              <a:spcAft>
                <a:spcPts val="0"/>
              </a:spcAft>
              <a:buClr>
                <a:schemeClr val="dk1"/>
              </a:buClr>
              <a:buSzPts val="900"/>
              <a:buNone/>
              <a:defRPr sz="900"/>
            </a:lvl8pPr>
            <a:lvl9pPr lvl="8" algn="ctr">
              <a:spcBef>
                <a:spcPts val="180"/>
              </a:spcBef>
              <a:spcAft>
                <a:spcPts val="0"/>
              </a:spcAft>
              <a:buClr>
                <a:schemeClr val="dk1"/>
              </a:buClr>
              <a:buSzPts val="900"/>
              <a:buNone/>
              <a:defRPr sz="900"/>
            </a:lvl9pPr>
          </a:lstStyle>
          <a:p>
            <a:r>
              <a:rPr lang="en-US"/>
              <a:t>Click to edit Master subtitle style</a:t>
            </a:r>
            <a:endParaRPr/>
          </a:p>
        </p:txBody>
      </p:sp>
      <p:sp>
        <p:nvSpPr>
          <p:cNvPr id="33" name="Google Shape;33;p16"/>
          <p:cNvSpPr txBox="1">
            <a:spLocks noGrp="1"/>
          </p:cNvSpPr>
          <p:nvPr>
            <p:ph type="body" idx="2"/>
          </p:nvPr>
        </p:nvSpPr>
        <p:spPr>
          <a:xfrm>
            <a:off x="5372100" y="3587642"/>
            <a:ext cx="3092945" cy="189000"/>
          </a:xfrm>
          <a:prstGeom prst="rect">
            <a:avLst/>
          </a:prstGeom>
          <a:noFill/>
          <a:ln>
            <a:noFill/>
          </a:ln>
        </p:spPr>
        <p:txBody>
          <a:bodyPr spcFirstLastPara="1" wrap="square" lIns="91425" tIns="45700" rIns="91425" bIns="45700" anchor="t" anchorCtr="0">
            <a:noAutofit/>
          </a:bodyPr>
          <a:lstStyle>
            <a:lvl1pPr marL="457200" lvl="0" indent="-228600" algn="r">
              <a:spcBef>
                <a:spcPts val="180"/>
              </a:spcBef>
              <a:spcAft>
                <a:spcPts val="0"/>
              </a:spcAft>
              <a:buClr>
                <a:schemeClr val="lt1"/>
              </a:buClr>
              <a:buSzPts val="900"/>
              <a:buNone/>
              <a:defRPr sz="900">
                <a:solidFill>
                  <a:schemeClr val="lt1"/>
                </a:solidFill>
              </a:defRPr>
            </a:lvl1pPr>
            <a:lvl2pPr marL="914400" lvl="1" indent="-228600" algn="l">
              <a:spcBef>
                <a:spcPts val="400"/>
              </a:spcBef>
              <a:spcAft>
                <a:spcPts val="0"/>
              </a:spcAft>
              <a:buClr>
                <a:schemeClr val="dk1"/>
              </a:buClr>
              <a:buSzPts val="2000"/>
              <a:buNone/>
              <a:defRPr/>
            </a:lvl2pPr>
            <a:lvl3pPr marL="1371600" lvl="2" indent="-228600" algn="l">
              <a:spcBef>
                <a:spcPts val="360"/>
              </a:spcBef>
              <a:spcAft>
                <a:spcPts val="0"/>
              </a:spcAft>
              <a:buClr>
                <a:schemeClr val="dk1"/>
              </a:buClr>
              <a:buSzPts val="1800"/>
              <a:buNone/>
              <a:defRPr/>
            </a:lvl3pPr>
            <a:lvl4pPr marL="1828800" lvl="3" indent="-228600" algn="l">
              <a:spcBef>
                <a:spcPts val="400"/>
              </a:spcBef>
              <a:spcAft>
                <a:spcPts val="0"/>
              </a:spcAft>
              <a:buClr>
                <a:schemeClr val="dk1"/>
              </a:buClr>
              <a:buSzPts val="2000"/>
              <a:buNone/>
              <a:defRPr/>
            </a:lvl4pPr>
            <a:lvl5pPr marL="2286000" lvl="4" indent="-228600" algn="l">
              <a:spcBef>
                <a:spcPts val="400"/>
              </a:spcBef>
              <a:spcAft>
                <a:spcPts val="0"/>
              </a:spcAft>
              <a:buClr>
                <a:schemeClr val="dk1"/>
              </a:buClr>
              <a:buSzPts val="20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34" name="Google Shape;34;p16"/>
          <p:cNvSpPr txBox="1">
            <a:spLocks noGrp="1"/>
          </p:cNvSpPr>
          <p:nvPr>
            <p:ph type="body" idx="3"/>
          </p:nvPr>
        </p:nvSpPr>
        <p:spPr>
          <a:xfrm>
            <a:off x="5372100" y="3877415"/>
            <a:ext cx="3092945" cy="189000"/>
          </a:xfrm>
          <a:prstGeom prst="rect">
            <a:avLst/>
          </a:prstGeom>
          <a:noFill/>
          <a:ln>
            <a:noFill/>
          </a:ln>
        </p:spPr>
        <p:txBody>
          <a:bodyPr spcFirstLastPara="1" wrap="square" lIns="91425" tIns="45700" rIns="91425" bIns="45700" anchor="t" anchorCtr="0">
            <a:noAutofit/>
          </a:bodyPr>
          <a:lstStyle>
            <a:lvl1pPr marL="457200" lvl="0" indent="-228600" algn="r">
              <a:spcBef>
                <a:spcPts val="180"/>
              </a:spcBef>
              <a:spcAft>
                <a:spcPts val="0"/>
              </a:spcAft>
              <a:buClr>
                <a:schemeClr val="lt1"/>
              </a:buClr>
              <a:buSzPts val="900"/>
              <a:buNone/>
              <a:defRPr sz="9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35" name="Google Shape;35;p16"/>
          <p:cNvSpPr txBox="1">
            <a:spLocks noGrp="1"/>
          </p:cNvSpPr>
          <p:nvPr>
            <p:ph type="body" idx="4"/>
          </p:nvPr>
        </p:nvSpPr>
        <p:spPr>
          <a:xfrm>
            <a:off x="5372257" y="4167189"/>
            <a:ext cx="3094112" cy="189310"/>
          </a:xfrm>
          <a:prstGeom prst="rect">
            <a:avLst/>
          </a:prstGeom>
          <a:noFill/>
          <a:ln>
            <a:noFill/>
          </a:ln>
        </p:spPr>
        <p:txBody>
          <a:bodyPr spcFirstLastPara="1" wrap="square" lIns="91425" tIns="45700" rIns="91425" bIns="45700" anchor="t" anchorCtr="0">
            <a:noAutofit/>
          </a:bodyPr>
          <a:lstStyle>
            <a:lvl1pPr marL="457200" lvl="0" indent="-228600" algn="r">
              <a:spcBef>
                <a:spcPts val="180"/>
              </a:spcBef>
              <a:spcAft>
                <a:spcPts val="0"/>
              </a:spcAft>
              <a:buClr>
                <a:schemeClr val="lt1"/>
              </a:buClr>
              <a:buSzPts val="900"/>
              <a:buNone/>
              <a:defRPr sz="9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271;p11">
            <a:extLst>
              <a:ext uri="{FF2B5EF4-FFF2-40B4-BE49-F238E27FC236}">
                <a16:creationId xmlns:a16="http://schemas.microsoft.com/office/drawing/2014/main" id="{C1BFAF9D-B101-FFC2-6091-4EAEDC4B69F8}"/>
              </a:ext>
            </a:extLst>
          </p:cNvPr>
          <p:cNvSpPr/>
          <p:nvPr userDrawn="1"/>
        </p:nvSpPr>
        <p:spPr>
          <a:xfrm>
            <a:off x="1" y="4877624"/>
            <a:ext cx="9142856" cy="265876"/>
          </a:xfrm>
          <a:prstGeom prst="rect">
            <a:avLst/>
          </a:prstGeom>
          <a:gradFill>
            <a:gsLst>
              <a:gs pos="0">
                <a:schemeClr val="lt1"/>
              </a:gs>
              <a:gs pos="50000">
                <a:srgbClr val="63BE60"/>
              </a:gs>
              <a:gs pos="100000">
                <a:srgbClr val="006448"/>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dirty="0">
              <a:solidFill>
                <a:srgbClr val="006448"/>
              </a:solidFill>
              <a:latin typeface="Open Sans"/>
              <a:ea typeface="Open Sans"/>
              <a:cs typeface="Open Sans"/>
              <a:sym typeface="Open Sans"/>
            </a:endParaRPr>
          </a:p>
        </p:txBody>
      </p:sp>
      <p:sp>
        <p:nvSpPr>
          <p:cNvPr id="3" name="Date Placeholder 2">
            <a:extLst>
              <a:ext uri="{FF2B5EF4-FFF2-40B4-BE49-F238E27FC236}">
                <a16:creationId xmlns:a16="http://schemas.microsoft.com/office/drawing/2014/main" id="{6BE54BD2-AD04-303A-0046-D8C9A957660D}"/>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52AF806-A9B3-BB32-81CE-60011A9E7B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3B7275-72A8-A0FF-00D9-6B575859D5BD}"/>
              </a:ext>
            </a:extLst>
          </p:cNvPr>
          <p:cNvSpPr>
            <a:spLocks noGrp="1"/>
          </p:cNvSpPr>
          <p:nvPr>
            <p:ph type="sldNum" idx="12"/>
          </p:nvPr>
        </p:nvSpPr>
        <p:spPr/>
        <p:txBody>
          <a:body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8744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3600" b="1"/>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2800" b="1">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7284272" y="4903108"/>
            <a:ext cx="1744696" cy="117929"/>
          </a:xfrm>
        </p:spPr>
        <p:txBody>
          <a:bodyPr/>
          <a:lstStyle/>
          <a:p>
            <a:fld id="{35F173FE-823F-444B-AB81-9B6E1B0371D3}" type="slidenum">
              <a:rPr lang="en-US" smtClean="0"/>
              <a:t>‹#›</a:t>
            </a:fld>
            <a:endParaRPr lang="en-US"/>
          </a:p>
        </p:txBody>
      </p:sp>
    </p:spTree>
    <p:extLst>
      <p:ext uri="{BB962C8B-B14F-4D97-AF65-F5344CB8AC3E}">
        <p14:creationId xmlns:p14="http://schemas.microsoft.com/office/powerpoint/2010/main" val="3018473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4.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BEAA9-6092-E026-0E3C-2B9B12DD89C6}"/>
              </a:ext>
            </a:extLst>
          </p:cNvPr>
          <p:cNvPicPr>
            <a:picLocks noChangeAspect="1"/>
          </p:cNvPicPr>
          <p:nvPr userDrawn="1"/>
        </p:nvPicPr>
        <p:blipFill>
          <a:blip r:embed="rId10">
            <a:lum bright="70000" contrast="-70000"/>
            <a:extLst>
              <a:ext uri="{28A0092B-C50C-407E-A947-70E740481C1C}">
                <a14:useLocalDpi xmlns:a14="http://schemas.microsoft.com/office/drawing/2010/main" val="0"/>
              </a:ext>
            </a:extLst>
          </a:blip>
          <a:stretch>
            <a:fillRect/>
          </a:stretch>
        </p:blipFill>
        <p:spPr>
          <a:xfrm>
            <a:off x="0" y="4099851"/>
            <a:ext cx="9144000" cy="1043650"/>
          </a:xfrm>
          <a:prstGeom prst="rect">
            <a:avLst/>
          </a:prstGeom>
        </p:spPr>
      </p:pic>
      <p:sp>
        <p:nvSpPr>
          <p:cNvPr id="3" name="Google Shape;271;p11">
            <a:extLst>
              <a:ext uri="{FF2B5EF4-FFF2-40B4-BE49-F238E27FC236}">
                <a16:creationId xmlns:a16="http://schemas.microsoft.com/office/drawing/2014/main" id="{612BEF9B-DA7D-6B54-859F-71965F20CA0E}"/>
              </a:ext>
            </a:extLst>
          </p:cNvPr>
          <p:cNvSpPr/>
          <p:nvPr userDrawn="1"/>
        </p:nvSpPr>
        <p:spPr>
          <a:xfrm>
            <a:off x="2440643" y="4877624"/>
            <a:ext cx="6702213" cy="265876"/>
          </a:xfrm>
          <a:prstGeom prst="rect">
            <a:avLst/>
          </a:prstGeom>
          <a:gradFill>
            <a:gsLst>
              <a:gs pos="0">
                <a:srgbClr val="63BE60">
                  <a:alpha val="0"/>
                </a:srgbClr>
              </a:gs>
              <a:gs pos="50000">
                <a:srgbClr val="63BE60"/>
              </a:gs>
              <a:gs pos="100000">
                <a:srgbClr val="006448"/>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dirty="0">
              <a:solidFill>
                <a:srgbClr val="006448"/>
              </a:solidFill>
              <a:latin typeface="Open Sans"/>
              <a:ea typeface="Open Sans"/>
              <a:cs typeface="Open Sans"/>
              <a:sym typeface="Open Sans"/>
            </a:endParaRPr>
          </a:p>
        </p:txBody>
      </p:sp>
      <p:pic>
        <p:nvPicPr>
          <p:cNvPr id="4" name="Picture 3" descr="A black background with green text&#10;&#10;Description automatically generated">
            <a:extLst>
              <a:ext uri="{FF2B5EF4-FFF2-40B4-BE49-F238E27FC236}">
                <a16:creationId xmlns:a16="http://schemas.microsoft.com/office/drawing/2014/main" id="{2C3930F1-1EDE-0DCA-EE62-1C650E749DEA}"/>
              </a:ext>
            </a:extLst>
          </p:cNvPr>
          <p:cNvPicPr>
            <a:picLocks noChangeAspect="1"/>
          </p:cNvPicPr>
          <p:nvPr userDrawn="1"/>
        </p:nvPicPr>
        <p:blipFill>
          <a:blip r:embed="rId11"/>
          <a:stretch>
            <a:fillRect/>
          </a:stretch>
        </p:blipFill>
        <p:spPr>
          <a:xfrm>
            <a:off x="141195" y="4733859"/>
            <a:ext cx="2299448" cy="293233"/>
          </a:xfrm>
          <a:prstGeom prst="rect">
            <a:avLst/>
          </a:prstGeom>
        </p:spPr>
      </p:pic>
      <p:sp>
        <p:nvSpPr>
          <p:cNvPr id="9" name="Google Shape;12;p12">
            <a:extLst>
              <a:ext uri="{FF2B5EF4-FFF2-40B4-BE49-F238E27FC236}">
                <a16:creationId xmlns:a16="http://schemas.microsoft.com/office/drawing/2014/main" id="{8B5B8E7D-11FD-46B2-A003-428CA4AF274A}"/>
              </a:ext>
            </a:extLst>
          </p:cNvPr>
          <p:cNvSpPr txBox="1">
            <a:spLocks noGrp="1"/>
          </p:cNvSpPr>
          <p:nvPr>
            <p:ph type="sldNum" idx="4"/>
          </p:nvPr>
        </p:nvSpPr>
        <p:spPr>
          <a:xfrm>
            <a:off x="8714417" y="4920484"/>
            <a:ext cx="395968" cy="18971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bg1"/>
                </a:solidFill>
                <a:latin typeface="Open Sans"/>
                <a:ea typeface="Open Sans"/>
                <a:cs typeface="Open Sans"/>
                <a:sym typeface="Open Sans"/>
              </a:defRPr>
            </a:lvl1pPr>
            <a:lvl2pPr marL="0" marR="0" lvl="1" indent="0" algn="r" rtl="0">
              <a:spcBef>
                <a:spcPts val="0"/>
              </a:spcBef>
              <a:buNone/>
              <a:defRPr sz="900" b="1" i="0" u="none" strike="noStrike" cap="none">
                <a:solidFill>
                  <a:srgbClr val="595959"/>
                </a:solidFill>
                <a:latin typeface="Open Sans"/>
                <a:ea typeface="Open Sans"/>
                <a:cs typeface="Open Sans"/>
                <a:sym typeface="Open Sans"/>
              </a:defRPr>
            </a:lvl2pPr>
            <a:lvl3pPr marL="0" marR="0" lvl="2" indent="0" algn="r" rtl="0">
              <a:spcBef>
                <a:spcPts val="0"/>
              </a:spcBef>
              <a:buNone/>
              <a:defRPr sz="900" b="1" i="0" u="none" strike="noStrike" cap="none">
                <a:solidFill>
                  <a:srgbClr val="595959"/>
                </a:solidFill>
                <a:latin typeface="Open Sans"/>
                <a:ea typeface="Open Sans"/>
                <a:cs typeface="Open Sans"/>
                <a:sym typeface="Open Sans"/>
              </a:defRPr>
            </a:lvl3pPr>
            <a:lvl4pPr marL="0" marR="0" lvl="3" indent="0" algn="r" rtl="0">
              <a:spcBef>
                <a:spcPts val="0"/>
              </a:spcBef>
              <a:buNone/>
              <a:defRPr sz="900" b="1" i="0" u="none" strike="noStrike" cap="none">
                <a:solidFill>
                  <a:srgbClr val="595959"/>
                </a:solidFill>
                <a:latin typeface="Open Sans"/>
                <a:ea typeface="Open Sans"/>
                <a:cs typeface="Open Sans"/>
                <a:sym typeface="Open Sans"/>
              </a:defRPr>
            </a:lvl4pPr>
            <a:lvl5pPr marL="0" marR="0" lvl="4" indent="0" algn="r" rtl="0">
              <a:spcBef>
                <a:spcPts val="0"/>
              </a:spcBef>
              <a:buNone/>
              <a:defRPr sz="900" b="1" i="0" u="none" strike="noStrike" cap="none">
                <a:solidFill>
                  <a:srgbClr val="595959"/>
                </a:solidFill>
                <a:latin typeface="Open Sans"/>
                <a:ea typeface="Open Sans"/>
                <a:cs typeface="Open Sans"/>
                <a:sym typeface="Open Sans"/>
              </a:defRPr>
            </a:lvl5pPr>
            <a:lvl6pPr marL="0" marR="0" lvl="5" indent="0" algn="r" rtl="0">
              <a:spcBef>
                <a:spcPts val="0"/>
              </a:spcBef>
              <a:buNone/>
              <a:defRPr sz="900" b="1" i="0" u="none" strike="noStrike" cap="none">
                <a:solidFill>
                  <a:srgbClr val="595959"/>
                </a:solidFill>
                <a:latin typeface="Open Sans"/>
                <a:ea typeface="Open Sans"/>
                <a:cs typeface="Open Sans"/>
                <a:sym typeface="Open Sans"/>
              </a:defRPr>
            </a:lvl6pPr>
            <a:lvl7pPr marL="0" marR="0" lvl="6" indent="0" algn="r" rtl="0">
              <a:spcBef>
                <a:spcPts val="0"/>
              </a:spcBef>
              <a:buNone/>
              <a:defRPr sz="900" b="1" i="0" u="none" strike="noStrike" cap="none">
                <a:solidFill>
                  <a:srgbClr val="595959"/>
                </a:solidFill>
                <a:latin typeface="Open Sans"/>
                <a:ea typeface="Open Sans"/>
                <a:cs typeface="Open Sans"/>
                <a:sym typeface="Open Sans"/>
              </a:defRPr>
            </a:lvl7pPr>
            <a:lvl8pPr marL="0" marR="0" lvl="7" indent="0" algn="r" rtl="0">
              <a:spcBef>
                <a:spcPts val="0"/>
              </a:spcBef>
              <a:buNone/>
              <a:defRPr sz="900" b="1" i="0" u="none" strike="noStrike" cap="none">
                <a:solidFill>
                  <a:srgbClr val="595959"/>
                </a:solidFill>
                <a:latin typeface="Open Sans"/>
                <a:ea typeface="Open Sans"/>
                <a:cs typeface="Open Sans"/>
                <a:sym typeface="Open Sans"/>
              </a:defRPr>
            </a:lvl8pPr>
            <a:lvl9pPr marL="0" marR="0" lvl="8" indent="0" algn="r" rtl="0">
              <a:spcBef>
                <a:spcPts val="0"/>
              </a:spcBef>
              <a:buNone/>
              <a:defRPr sz="900" b="1" i="0" u="none" strike="noStrike" cap="none">
                <a:solidFill>
                  <a:srgbClr val="595959"/>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13" name="Title Placeholder 12">
            <a:extLst>
              <a:ext uri="{FF2B5EF4-FFF2-40B4-BE49-F238E27FC236}">
                <a16:creationId xmlns:a16="http://schemas.microsoft.com/office/drawing/2014/main" id="{ED07BE3F-68E9-022B-7CEB-E9F203A899BB}"/>
              </a:ext>
            </a:extLst>
          </p:cNvPr>
          <p:cNvSpPr>
            <a:spLocks noGrp="1"/>
          </p:cNvSpPr>
          <p:nvPr>
            <p:ph type="title"/>
          </p:nvPr>
        </p:nvSpPr>
        <p:spPr>
          <a:xfrm>
            <a:off x="359923" y="208726"/>
            <a:ext cx="8431652" cy="506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Date Placeholder 13">
            <a:extLst>
              <a:ext uri="{FF2B5EF4-FFF2-40B4-BE49-F238E27FC236}">
                <a16:creationId xmlns:a16="http://schemas.microsoft.com/office/drawing/2014/main" id="{E9E3387C-385C-F448-822D-004EFC70CFEA}"/>
              </a:ext>
            </a:extLst>
          </p:cNvPr>
          <p:cNvSpPr>
            <a:spLocks noGrp="1"/>
          </p:cNvSpPr>
          <p:nvPr>
            <p:ph type="dt" sz="half" idx="2"/>
          </p:nvPr>
        </p:nvSpPr>
        <p:spPr>
          <a:xfrm>
            <a:off x="7711887" y="4920484"/>
            <a:ext cx="965551" cy="189716"/>
          </a:xfrm>
          <a:prstGeom prst="rect">
            <a:avLst/>
          </a:prstGeom>
        </p:spPr>
        <p:txBody>
          <a:bodyPr vert="horz" lIns="91440" tIns="45720" rIns="91440" bIns="45720" rtlCol="0" anchor="ctr"/>
          <a:lstStyle>
            <a:lvl1pPr algn="r">
              <a:defRPr sz="900" b="0">
                <a:solidFill>
                  <a:schemeClr val="bg1"/>
                </a:solidFill>
                <a:latin typeface="Open Sans" pitchFamily="2" charset="0"/>
                <a:ea typeface="Open Sans" pitchFamily="2" charset="0"/>
                <a:cs typeface="Open Sans" pitchFamily="2" charset="0"/>
              </a:defRPr>
            </a:lvl1pPr>
          </a:lstStyle>
          <a:p>
            <a:endParaRPr lang="en-US" dirty="0"/>
          </a:p>
        </p:txBody>
      </p:sp>
      <p:sp>
        <p:nvSpPr>
          <p:cNvPr id="15" name="Footer Placeholder 14">
            <a:extLst>
              <a:ext uri="{FF2B5EF4-FFF2-40B4-BE49-F238E27FC236}">
                <a16:creationId xmlns:a16="http://schemas.microsoft.com/office/drawing/2014/main" id="{9C4D47CE-184C-AA45-F3F8-3EFB12B39C7F}"/>
              </a:ext>
            </a:extLst>
          </p:cNvPr>
          <p:cNvSpPr>
            <a:spLocks noGrp="1"/>
          </p:cNvSpPr>
          <p:nvPr>
            <p:ph type="ftr" sz="quarter" idx="3"/>
          </p:nvPr>
        </p:nvSpPr>
        <p:spPr>
          <a:xfrm>
            <a:off x="2864224" y="4920484"/>
            <a:ext cx="4773706" cy="189716"/>
          </a:xfrm>
          <a:prstGeom prst="rect">
            <a:avLst/>
          </a:prstGeom>
        </p:spPr>
        <p:txBody>
          <a:bodyPr vert="horz" lIns="91440" tIns="45720" rIns="91440" bIns="45720" rtlCol="0" anchor="ctr"/>
          <a:lstStyle>
            <a:lvl1pPr algn="r">
              <a:defRPr sz="900">
                <a:solidFill>
                  <a:schemeClr val="bg1"/>
                </a:solidFill>
                <a:latin typeface="Open Sans" pitchFamily="2" charset="0"/>
                <a:ea typeface="Open Sans" pitchFamily="2" charset="0"/>
                <a:cs typeface="Open Sans" pitchFamily="2" charset="0"/>
              </a:defRPr>
            </a:lvl1pPr>
          </a:lstStyle>
          <a:p>
            <a:endParaRPr lang="en-US" dirty="0"/>
          </a:p>
        </p:txBody>
      </p:sp>
      <p:sp>
        <p:nvSpPr>
          <p:cNvPr id="16" name="Text Placeholder 15">
            <a:extLst>
              <a:ext uri="{FF2B5EF4-FFF2-40B4-BE49-F238E27FC236}">
                <a16:creationId xmlns:a16="http://schemas.microsoft.com/office/drawing/2014/main" id="{7180258A-FA8D-2974-C1F5-91AEE4FD6D24}"/>
              </a:ext>
            </a:extLst>
          </p:cNvPr>
          <p:cNvSpPr>
            <a:spLocks noGrp="1"/>
          </p:cNvSpPr>
          <p:nvPr>
            <p:ph type="body" idx="1"/>
          </p:nvPr>
        </p:nvSpPr>
        <p:spPr>
          <a:xfrm>
            <a:off x="359923" y="954741"/>
            <a:ext cx="8431652" cy="36775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711814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10" r:id="rId4"/>
    <p:sldLayoutId id="2147483711" r:id="rId5"/>
    <p:sldLayoutId id="2147483712" r:id="rId6"/>
    <p:sldLayoutId id="2147483713" r:id="rId7"/>
    <p:sldLayoutId id="2147483714" r:id="rId8"/>
  </p:sldLayoutIdLst>
  <p:hf hdr="0" ftr="0" dt="0"/>
  <p:txStyles>
    <p:titleStyle>
      <a:lvl1pPr algn="l" defTabSz="685800" rtl="0" eaLnBrk="1" latinLnBrk="0" hangingPunct="1">
        <a:lnSpc>
          <a:spcPct val="90000"/>
        </a:lnSpc>
        <a:spcBef>
          <a:spcPct val="0"/>
        </a:spcBef>
        <a:buNone/>
        <a:defRPr lang="en-US" sz="3200" b="1" i="0" u="none" strike="noStrike" kern="1200" cap="none" dirty="0">
          <a:solidFill>
            <a:srgbClr val="006448"/>
          </a:solidFill>
          <a:latin typeface="Open Sans"/>
          <a:ea typeface="Open Sans"/>
          <a:cs typeface="Open Sans"/>
        </a:defRPr>
      </a:lvl1pPr>
    </p:titleStyle>
    <p:bodyStyle>
      <a:lvl1pPr marL="76200" indent="0" algn="l" defTabSz="685800" rtl="0" eaLnBrk="1" latinLnBrk="0" hangingPunct="1">
        <a:lnSpc>
          <a:spcPct val="90000"/>
        </a:lnSpc>
        <a:spcBef>
          <a:spcPts val="750"/>
        </a:spcBef>
        <a:buFont typeface="Wingdings" panose="05000000000000000000" pitchFamily="2" charset="2"/>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Font typeface="Wingdings" panose="05000000000000000000" pitchFamily="2"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2"/>
        </a:buClr>
        <a:buFont typeface="Courier New" panose="02070309020205020404" pitchFamily="49" charset="0"/>
        <a:buChar char="o"/>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5176" y="109967"/>
            <a:ext cx="8229600" cy="397525"/>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836677"/>
            <a:ext cx="8229600" cy="37579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284272" y="4868467"/>
            <a:ext cx="1744696" cy="189716"/>
          </a:xfrm>
          <a:prstGeom prst="rect">
            <a:avLst/>
          </a:prstGeom>
        </p:spPr>
        <p:txBody>
          <a:bodyPr vert="horz" lIns="91440" tIns="45720" rIns="91440" bIns="45720" rtlCol="0" anchor="ctr"/>
          <a:lstStyle>
            <a:lvl1pPr algn="r">
              <a:defRPr sz="800" b="1" i="0">
                <a:solidFill>
                  <a:schemeClr val="bg1"/>
                </a:solidFill>
                <a:latin typeface="Arial"/>
                <a:cs typeface="Arial"/>
              </a:defRPr>
            </a:lvl1pPr>
          </a:lstStyle>
          <a:p>
            <a:fld id="{60DD4FD8-8056-314B-8270-943059D0ED09}" type="slidenum">
              <a:rPr lang="en-US" smtClean="0"/>
              <a:t>‹#›</a:t>
            </a:fld>
            <a:endParaRPr lang="en-US" dirty="0"/>
          </a:p>
        </p:txBody>
      </p:sp>
    </p:spTree>
    <p:extLst>
      <p:ext uri="{BB962C8B-B14F-4D97-AF65-F5344CB8AC3E}">
        <p14:creationId xmlns:p14="http://schemas.microsoft.com/office/powerpoint/2010/main" val="398416175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hf hdr="0" ftr="0" dt="0"/>
  <p:txStyles>
    <p:titleStyle>
      <a:lvl1pPr algn="l" defTabSz="457189" rtl="0" eaLnBrk="1" latinLnBrk="0" hangingPunct="1">
        <a:spcBef>
          <a:spcPct val="0"/>
        </a:spcBef>
        <a:buNone/>
        <a:defRPr sz="2400" b="1"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2100" b="1"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15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135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12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12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microsoft.com/office/2007/relationships/hdphoto" Target="../media/hdphoto2.wdp"/><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5.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avi"/><Relationship Id="rId7" Type="http://schemas.openxmlformats.org/officeDocument/2006/relationships/image" Target="../media/image26.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video" Target="../media/media3.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1FFFB12-D634-899F-E6E3-EA8A8CE09A3E}"/>
              </a:ext>
            </a:extLst>
          </p:cNvPr>
          <p:cNvGrpSpPr/>
          <p:nvPr/>
        </p:nvGrpSpPr>
        <p:grpSpPr>
          <a:xfrm>
            <a:off x="519341" y="32367"/>
            <a:ext cx="7900895" cy="4815664"/>
            <a:chOff x="519341" y="6489"/>
            <a:chExt cx="7900895" cy="4815664"/>
          </a:xfrm>
        </p:grpSpPr>
        <p:cxnSp>
          <p:nvCxnSpPr>
            <p:cNvPr id="56383" name="Straight Connector 56382">
              <a:extLst>
                <a:ext uri="{FF2B5EF4-FFF2-40B4-BE49-F238E27FC236}">
                  <a16:creationId xmlns:a16="http://schemas.microsoft.com/office/drawing/2014/main" id="{FDE71536-30C4-DAAE-CB12-CEC1CE7685A3}"/>
                </a:ext>
              </a:extLst>
            </p:cNvPr>
            <p:cNvCxnSpPr>
              <a:cxnSpLocks/>
            </p:cNvCxnSpPr>
            <p:nvPr/>
          </p:nvCxnSpPr>
          <p:spPr>
            <a:xfrm>
              <a:off x="6228461" y="1493763"/>
              <a:ext cx="0" cy="2971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325" name="Straight Connector 56324">
              <a:extLst>
                <a:ext uri="{FF2B5EF4-FFF2-40B4-BE49-F238E27FC236}">
                  <a16:creationId xmlns:a16="http://schemas.microsoft.com/office/drawing/2014/main" id="{974F9204-6013-0DDA-E6F9-8050B17283F7}"/>
                </a:ext>
              </a:extLst>
            </p:cNvPr>
            <p:cNvCxnSpPr>
              <a:cxnSpLocks/>
            </p:cNvCxnSpPr>
            <p:nvPr/>
          </p:nvCxnSpPr>
          <p:spPr>
            <a:xfrm>
              <a:off x="2903228" y="1493763"/>
              <a:ext cx="0" cy="2971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320" name="Elbow Connector 56319">
              <a:extLst>
                <a:ext uri="{FF2B5EF4-FFF2-40B4-BE49-F238E27FC236}">
                  <a16:creationId xmlns:a16="http://schemas.microsoft.com/office/drawing/2014/main" id="{8CC67A3F-307C-92E0-AD74-923A4DBCD4F7}"/>
                </a:ext>
              </a:extLst>
            </p:cNvPr>
            <p:cNvCxnSpPr>
              <a:cxnSpLocks/>
            </p:cNvCxnSpPr>
            <p:nvPr/>
          </p:nvCxnSpPr>
          <p:spPr>
            <a:xfrm rot="5400000" flipH="1" flipV="1">
              <a:off x="4573128" y="-1594505"/>
              <a:ext cx="12634" cy="6600307"/>
            </a:xfrm>
            <a:prstGeom prst="bentConnector3">
              <a:avLst>
                <a:gd name="adj1" fmla="val 180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47FC87EE-CC97-6B4D-B0ED-A96A2412621D}"/>
                </a:ext>
              </a:extLst>
            </p:cNvPr>
            <p:cNvCxnSpPr>
              <a:cxnSpLocks/>
            </p:cNvCxnSpPr>
            <p:nvPr/>
          </p:nvCxnSpPr>
          <p:spPr>
            <a:xfrm>
              <a:off x="5027172" y="1042354"/>
              <a:ext cx="1614888" cy="0"/>
            </a:xfrm>
            <a:prstGeom prst="line">
              <a:avLst/>
            </a:prstGeom>
            <a:ln w="190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cxnSpLocks/>
            </p:cNvCxnSpPr>
            <p:nvPr/>
          </p:nvCxnSpPr>
          <p:spPr>
            <a:xfrm flipV="1">
              <a:off x="4552712" y="617305"/>
              <a:ext cx="0" cy="117355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C7126506-29FB-D9E5-49C9-5473EF30AF45}"/>
                </a:ext>
              </a:extLst>
            </p:cNvPr>
            <p:cNvSpPr/>
            <p:nvPr/>
          </p:nvSpPr>
          <p:spPr bwMode="auto">
            <a:xfrm>
              <a:off x="3959929" y="729735"/>
              <a:ext cx="1219849" cy="610816"/>
            </a:xfrm>
            <a:prstGeom prst="rect">
              <a:avLst/>
            </a:prstGeom>
            <a:solidFill>
              <a:schemeClr val="bg1"/>
            </a:solidFill>
            <a:ln w="952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a:lstStyle/>
            <a:p>
              <a:pPr algn="ctr" defTabSz="685783">
                <a:spcBef>
                  <a:spcPct val="50000"/>
                </a:spcBef>
                <a:defRPr/>
              </a:pPr>
              <a:endParaRPr lang="en-US" sz="2400" b="1">
                <a:solidFill>
                  <a:srgbClr val="000000"/>
                </a:solidFill>
                <a:latin typeface="Calibri"/>
                <a:cs typeface="Arial" pitchFamily="34" charset="0"/>
              </a:endParaRPr>
            </a:p>
          </p:txBody>
        </p:sp>
        <p:cxnSp>
          <p:nvCxnSpPr>
            <p:cNvPr id="35" name="Straight Connector 34"/>
            <p:cNvCxnSpPr>
              <a:cxnSpLocks/>
            </p:cNvCxnSpPr>
            <p:nvPr/>
          </p:nvCxnSpPr>
          <p:spPr>
            <a:xfrm>
              <a:off x="3699291" y="1493763"/>
              <a:ext cx="0" cy="301447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05" name="TextBox 35"/>
            <p:cNvSpPr txBox="1">
              <a:spLocks noChangeArrowheads="1"/>
            </p:cNvSpPr>
            <p:nvPr/>
          </p:nvSpPr>
          <p:spPr bwMode="auto">
            <a:xfrm>
              <a:off x="519341" y="687701"/>
              <a:ext cx="3403407" cy="39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r" defTabSz="457189" eaLnBrk="1" hangingPunct="1"/>
              <a:r>
                <a:rPr lang="en-US" sz="1000" b="1" dirty="0" err="1">
                  <a:solidFill>
                    <a:prstClr val="black"/>
                  </a:solidFill>
                  <a:latin typeface="Calibri"/>
                </a:rPr>
                <a:t>Bahgat</a:t>
              </a:r>
              <a:r>
                <a:rPr lang="en-US" sz="1000" b="1" dirty="0">
                  <a:solidFill>
                    <a:prstClr val="black"/>
                  </a:solidFill>
                  <a:latin typeface="Calibri"/>
                </a:rPr>
                <a:t> Sammakia, Director and VP for Research</a:t>
              </a:r>
            </a:p>
            <a:p>
              <a:pPr algn="r" defTabSz="457189" eaLnBrk="1" hangingPunct="1"/>
              <a:r>
                <a:rPr lang="en-US" sz="1000" b="1" dirty="0">
                  <a:solidFill>
                    <a:prstClr val="black"/>
                  </a:solidFill>
                  <a:latin typeface="Calibri"/>
                </a:rPr>
                <a:t>Benson Chan, Associate Director</a:t>
              </a:r>
            </a:p>
          </p:txBody>
        </p:sp>
        <p:pic>
          <p:nvPicPr>
            <p:cNvPr id="72" name="Picture 4" descr="C:\Users\sczarnec\AppData\Local\Microsoft\Windows\INetCache\Content.Outlook\2B40A2OT\Screen Shot 2015-10-27 at 8.03.30 AM.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37000" y="1059766"/>
              <a:ext cx="1086332" cy="2817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bwMode="auto">
            <a:xfrm>
              <a:off x="3959929" y="6489"/>
              <a:ext cx="1219849" cy="610816"/>
            </a:xfrm>
            <a:prstGeom prst="rect">
              <a:avLst/>
            </a:prstGeom>
            <a:solidFill>
              <a:schemeClr val="bg1"/>
            </a:solidFill>
            <a:ln w="952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a:lstStyle/>
            <a:p>
              <a:pPr algn="ctr" defTabSz="685783">
                <a:spcBef>
                  <a:spcPct val="50000"/>
                </a:spcBef>
                <a:defRPr/>
              </a:pPr>
              <a:endParaRPr lang="en-US" sz="2400" b="1">
                <a:solidFill>
                  <a:srgbClr val="000000"/>
                </a:solidFill>
                <a:latin typeface="Calibri"/>
                <a:cs typeface="Arial" pitchFamily="34"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12535" y="771092"/>
              <a:ext cx="894474" cy="528102"/>
            </a:xfrm>
            <a:prstGeom prst="rect">
              <a:avLst/>
            </a:prstGeom>
          </p:spPr>
        </p:pic>
        <p:sp>
          <p:nvSpPr>
            <p:cNvPr id="14" name="Text Box 5"/>
            <p:cNvSpPr txBox="1">
              <a:spLocks noChangeArrowheads="1"/>
            </p:cNvSpPr>
            <p:nvPr/>
          </p:nvSpPr>
          <p:spPr bwMode="auto">
            <a:xfrm>
              <a:off x="2524473" y="4503986"/>
              <a:ext cx="5568060" cy="318167"/>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anchor="ctr"/>
            <a:lstStyle/>
            <a:p>
              <a:pPr defTabSz="685783">
                <a:spcBef>
                  <a:spcPct val="50000"/>
                </a:spcBef>
                <a:defRPr/>
              </a:pPr>
              <a:r>
                <a:rPr lang="en-US" sz="1400" b="1" dirty="0">
                  <a:solidFill>
                    <a:srgbClr val="000000"/>
                  </a:solidFill>
                  <a:latin typeface="Calibri"/>
                  <a:cs typeface="Arial" pitchFamily="34" charset="0"/>
                </a:rPr>
                <a:t>   Analytical and Diagnostics Laboratories    </a:t>
              </a:r>
              <a:endParaRPr lang="en-US" sz="1400" b="1" dirty="0">
                <a:solidFill>
                  <a:srgbClr val="990000"/>
                </a:solidFill>
                <a:latin typeface="Calibri"/>
              </a:endParaRPr>
            </a:p>
          </p:txBody>
        </p:sp>
        <p:sp>
          <p:nvSpPr>
            <p:cNvPr id="6" name="TextBox 5"/>
            <p:cNvSpPr txBox="1"/>
            <p:nvPr/>
          </p:nvSpPr>
          <p:spPr>
            <a:xfrm>
              <a:off x="5609569" y="4541789"/>
              <a:ext cx="2226950" cy="244942"/>
            </a:xfrm>
            <a:prstGeom prst="rect">
              <a:avLst/>
            </a:prstGeom>
            <a:noFill/>
            <a:ln>
              <a:noFill/>
            </a:ln>
          </p:spPr>
          <p:txBody>
            <a:bodyPr wrap="square" rtlCol="0">
              <a:noAutofit/>
            </a:bodyPr>
            <a:lstStyle/>
            <a:p>
              <a:pPr algn="r" defTabSz="457189"/>
              <a:r>
                <a:rPr lang="en-US" sz="1000" b="1" dirty="0">
                  <a:solidFill>
                    <a:prstClr val="black"/>
                  </a:solidFill>
                  <a:latin typeface="Calibri"/>
                </a:rPr>
                <a:t>Jennifer Sammakia, Director</a:t>
              </a:r>
            </a:p>
          </p:txBody>
        </p:sp>
        <p:sp>
          <p:nvSpPr>
            <p:cNvPr id="174" name="Rectangle 173">
              <a:extLst>
                <a:ext uri="{FF2B5EF4-FFF2-40B4-BE49-F238E27FC236}">
                  <a16:creationId xmlns:a16="http://schemas.microsoft.com/office/drawing/2014/main" id="{5A3F1B7B-5ADD-E523-8B6C-265B69487FB3}"/>
                </a:ext>
              </a:extLst>
            </p:cNvPr>
            <p:cNvSpPr/>
            <p:nvPr/>
          </p:nvSpPr>
          <p:spPr bwMode="auto">
            <a:xfrm>
              <a:off x="6365989" y="729735"/>
              <a:ext cx="1219849" cy="610816"/>
            </a:xfrm>
            <a:prstGeom prst="rect">
              <a:avLst/>
            </a:prstGeom>
            <a:solidFill>
              <a:schemeClr val="bg1"/>
            </a:solidFill>
            <a:ln w="952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a:lstStyle/>
            <a:p>
              <a:pPr algn="ctr" defTabSz="685783">
                <a:spcBef>
                  <a:spcPct val="50000"/>
                </a:spcBef>
                <a:defRPr/>
              </a:pPr>
              <a:endParaRPr lang="en-US" sz="2400" b="1">
                <a:solidFill>
                  <a:srgbClr val="000000"/>
                </a:solidFill>
                <a:latin typeface="Calibri"/>
                <a:cs typeface="Arial" pitchFamily="34" charset="0"/>
              </a:endParaRPr>
            </a:p>
          </p:txBody>
        </p:sp>
        <p:pic>
          <p:nvPicPr>
            <p:cNvPr id="83" name="Picture 82" descr="A logo for a company&#10;&#10;Description automatically generated">
              <a:extLst>
                <a:ext uri="{FF2B5EF4-FFF2-40B4-BE49-F238E27FC236}">
                  <a16:creationId xmlns:a16="http://schemas.microsoft.com/office/drawing/2014/main" id="{6DA38226-40BA-DB32-ECCF-BC838C252D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5615" y="777613"/>
              <a:ext cx="1004739" cy="515063"/>
            </a:xfrm>
            <a:prstGeom prst="rect">
              <a:avLst/>
            </a:prstGeom>
          </p:spPr>
        </p:pic>
        <p:grpSp>
          <p:nvGrpSpPr>
            <p:cNvPr id="189" name="Group 188">
              <a:extLst>
                <a:ext uri="{FF2B5EF4-FFF2-40B4-BE49-F238E27FC236}">
                  <a16:creationId xmlns:a16="http://schemas.microsoft.com/office/drawing/2014/main" id="{EDF520BD-A3F8-8F75-9778-519A0B46E27D}"/>
                </a:ext>
              </a:extLst>
            </p:cNvPr>
            <p:cNvGrpSpPr/>
            <p:nvPr/>
          </p:nvGrpSpPr>
          <p:grpSpPr>
            <a:xfrm>
              <a:off x="7325887" y="1614478"/>
              <a:ext cx="1094348" cy="2587719"/>
              <a:chOff x="7265770" y="1817624"/>
              <a:chExt cx="1062790" cy="2601233"/>
            </a:xfrm>
          </p:grpSpPr>
          <p:sp>
            <p:nvSpPr>
              <p:cNvPr id="3109" name="TextBox 40"/>
              <p:cNvSpPr txBox="1">
                <a:spLocks noChangeArrowheads="1"/>
              </p:cNvSpPr>
              <p:nvPr/>
            </p:nvSpPr>
            <p:spPr bwMode="auto">
              <a:xfrm>
                <a:off x="7265770" y="4018747"/>
                <a:ext cx="1062790" cy="400110"/>
              </a:xfrm>
              <a:prstGeom prst="rect">
                <a:avLst/>
              </a:prstGeom>
              <a:solidFill>
                <a:schemeClr val="bg1"/>
              </a:solidFill>
              <a:ln>
                <a:noFill/>
              </a:ln>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457189" eaLnBrk="1" hangingPunct="1"/>
                <a:r>
                  <a:rPr lang="en-US" sz="1000" b="1" dirty="0">
                    <a:solidFill>
                      <a:prstClr val="black"/>
                    </a:solidFill>
                    <a:latin typeface="Calibri"/>
                  </a:rPr>
                  <a:t>Tara </a:t>
                </a:r>
                <a:r>
                  <a:rPr lang="en-US" sz="1000" b="1" dirty="0" err="1">
                    <a:solidFill>
                      <a:prstClr val="black"/>
                    </a:solidFill>
                    <a:latin typeface="Calibri"/>
                  </a:rPr>
                  <a:t>Dhakal</a:t>
                </a:r>
                <a:endParaRPr lang="en-US" sz="1000" b="1" dirty="0">
                  <a:solidFill>
                    <a:prstClr val="black"/>
                  </a:solidFill>
                  <a:latin typeface="Calibri"/>
                </a:endParaRPr>
              </a:p>
              <a:p>
                <a:pPr algn="ctr" defTabSz="457189" eaLnBrk="1" hangingPunct="1"/>
                <a:r>
                  <a:rPr lang="en-US" sz="1000" b="1" dirty="0">
                    <a:solidFill>
                      <a:prstClr val="black"/>
                    </a:solidFill>
                    <a:latin typeface="Calibri"/>
                  </a:rPr>
                  <a:t>Director</a:t>
                </a:r>
              </a:p>
            </p:txBody>
          </p:sp>
          <p:sp>
            <p:nvSpPr>
              <p:cNvPr id="66" name="Text Box 5"/>
              <p:cNvSpPr txBox="1">
                <a:spLocks noChangeArrowheads="1"/>
              </p:cNvSpPr>
              <p:nvPr/>
            </p:nvSpPr>
            <p:spPr bwMode="auto">
              <a:xfrm>
                <a:off x="7265770" y="1817624"/>
                <a:ext cx="1062790" cy="2195574"/>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wrap="square">
                <a:noAutofit/>
              </a:bodyPr>
              <a:lstStyle/>
              <a:p>
                <a:pPr algn="ctr" defTabSz="685783">
                  <a:spcBef>
                    <a:spcPct val="50000"/>
                  </a:spcBef>
                  <a:defRPr/>
                </a:pPr>
                <a:r>
                  <a:rPr lang="en-US" sz="2400" b="1" dirty="0">
                    <a:solidFill>
                      <a:srgbClr val="000000"/>
                    </a:solidFill>
                    <a:latin typeface="Calibri"/>
                    <a:cs typeface="Arial" pitchFamily="34" charset="0"/>
                  </a:rPr>
                  <a:t>CASP</a:t>
                </a:r>
              </a:p>
            </p:txBody>
          </p:sp>
          <p:pic>
            <p:nvPicPr>
              <p:cNvPr id="68" name="圖片 9" descr="D:\CASP\Fexible CZTS Solar Cell\Fig\Fig 5.JPG"/>
              <p:cNvPicPr/>
              <p:nvPr/>
            </p:nvPicPr>
            <p:blipFill rotWithShape="1">
              <a:blip r:embed="rId6" cstate="email">
                <a:extLst>
                  <a:ext uri="{28A0092B-C50C-407E-A947-70E740481C1C}">
                    <a14:useLocalDpi xmlns:a14="http://schemas.microsoft.com/office/drawing/2010/main"/>
                  </a:ext>
                </a:extLst>
              </a:blip>
              <a:srcRect/>
              <a:stretch/>
            </p:blipFill>
            <p:spPr bwMode="auto">
              <a:xfrm>
                <a:off x="7415452" y="2735602"/>
                <a:ext cx="763427" cy="430732"/>
              </a:xfrm>
              <a:prstGeom prst="rect">
                <a:avLst/>
              </a:prstGeom>
              <a:noFill/>
              <a:ln>
                <a:noFill/>
              </a:ln>
              <a:extLst>
                <a:ext uri="{53640926-AAD7-44D8-BBD7-CCE9431645EC}">
                  <a14:shadowObscured xmlns:a14="http://schemas.microsoft.com/office/drawing/2010/main"/>
                </a:ext>
              </a:extLst>
            </p:spPr>
          </p:pic>
          <p:pic>
            <p:nvPicPr>
              <p:cNvPr id="76" name="Picture 5" descr="NSF_logo.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55633" y="3199280"/>
                <a:ext cx="483064" cy="44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p:cNvSpPr txBox="1"/>
              <p:nvPr/>
            </p:nvSpPr>
            <p:spPr>
              <a:xfrm>
                <a:off x="7365937" y="3638550"/>
                <a:ext cx="862457" cy="246221"/>
              </a:xfrm>
              <a:prstGeom prst="rect">
                <a:avLst/>
              </a:prstGeom>
              <a:noFill/>
            </p:spPr>
            <p:txBody>
              <a:bodyPr wrap="square" rtlCol="0">
                <a:noAutofit/>
              </a:bodyPr>
              <a:lstStyle/>
              <a:p>
                <a:pPr algn="ctr" defTabSz="457189"/>
                <a:r>
                  <a:rPr lang="en-US" sz="1000" dirty="0">
                    <a:solidFill>
                      <a:prstClr val="black"/>
                    </a:solidFill>
                    <a:latin typeface="Calibri"/>
                  </a:rPr>
                  <a:t>NSF I/UCRC</a:t>
                </a:r>
              </a:p>
            </p:txBody>
          </p:sp>
        </p:grpSp>
        <p:grpSp>
          <p:nvGrpSpPr>
            <p:cNvPr id="188" name="Group 187">
              <a:extLst>
                <a:ext uri="{FF2B5EF4-FFF2-40B4-BE49-F238E27FC236}">
                  <a16:creationId xmlns:a16="http://schemas.microsoft.com/office/drawing/2014/main" id="{5F74BD00-5CC0-D884-D32F-98FBA7CC983E}"/>
                </a:ext>
              </a:extLst>
            </p:cNvPr>
            <p:cNvGrpSpPr/>
            <p:nvPr/>
          </p:nvGrpSpPr>
          <p:grpSpPr>
            <a:xfrm>
              <a:off x="5609569" y="1614478"/>
              <a:ext cx="1237782" cy="2587719"/>
              <a:chOff x="5598947" y="1817624"/>
              <a:chExt cx="1202087" cy="2601233"/>
            </a:xfrm>
          </p:grpSpPr>
          <p:sp>
            <p:nvSpPr>
              <p:cNvPr id="3106" name="TextBox 37"/>
              <p:cNvSpPr txBox="1">
                <a:spLocks noChangeArrowheads="1"/>
              </p:cNvSpPr>
              <p:nvPr/>
            </p:nvSpPr>
            <p:spPr bwMode="auto">
              <a:xfrm>
                <a:off x="5636532" y="4018747"/>
                <a:ext cx="1108158" cy="400110"/>
              </a:xfrm>
              <a:prstGeom prst="rect">
                <a:avLst/>
              </a:prstGeom>
              <a:noFill/>
              <a:ln>
                <a:noFill/>
              </a:ln>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457189" eaLnBrk="1" hangingPunct="1"/>
                <a:r>
                  <a:rPr lang="en-US" sz="1000" b="1" dirty="0" err="1">
                    <a:solidFill>
                      <a:prstClr val="black"/>
                    </a:solidFill>
                    <a:latin typeface="Calibri"/>
                  </a:rPr>
                  <a:t>Kanad</a:t>
                </a:r>
                <a:r>
                  <a:rPr lang="en-US" sz="1000" b="1" dirty="0">
                    <a:solidFill>
                      <a:prstClr val="black"/>
                    </a:solidFill>
                    <a:latin typeface="Calibri"/>
                  </a:rPr>
                  <a:t> Ghose</a:t>
                </a:r>
                <a:br>
                  <a:rPr lang="en-US" sz="1000" b="1" dirty="0">
                    <a:solidFill>
                      <a:prstClr val="black"/>
                    </a:solidFill>
                    <a:latin typeface="Calibri"/>
                  </a:rPr>
                </a:br>
                <a:r>
                  <a:rPr lang="en-US" sz="1000" b="1" dirty="0">
                    <a:solidFill>
                      <a:prstClr val="black"/>
                    </a:solidFill>
                    <a:latin typeface="Calibri"/>
                  </a:rPr>
                  <a:t>Director</a:t>
                </a:r>
              </a:p>
            </p:txBody>
          </p:sp>
          <p:sp>
            <p:nvSpPr>
              <p:cNvPr id="61" name="Text Box 5"/>
              <p:cNvSpPr txBox="1">
                <a:spLocks noChangeArrowheads="1"/>
              </p:cNvSpPr>
              <p:nvPr/>
            </p:nvSpPr>
            <p:spPr bwMode="auto">
              <a:xfrm>
                <a:off x="5633524" y="1817624"/>
                <a:ext cx="1114175" cy="2195574"/>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wrap="square">
                <a:noAutofit/>
              </a:bodyPr>
              <a:lstStyle/>
              <a:p>
                <a:pPr algn="ctr" defTabSz="685783">
                  <a:spcBef>
                    <a:spcPct val="50000"/>
                  </a:spcBef>
                  <a:defRPr/>
                </a:pPr>
                <a:r>
                  <a:rPr lang="en-US" sz="2400" b="1" dirty="0">
                    <a:solidFill>
                      <a:srgbClr val="000000"/>
                    </a:solidFill>
                    <a:latin typeface="Calibri"/>
                    <a:cs typeface="Arial" pitchFamily="34" charset="0"/>
                  </a:rPr>
                  <a:t>ES2</a:t>
                </a:r>
                <a:endParaRPr lang="en-US" sz="2400" b="1" u="sng" dirty="0">
                  <a:solidFill>
                    <a:srgbClr val="000000"/>
                  </a:solidFill>
                  <a:latin typeface="Calibri"/>
                  <a:cs typeface="Arial" pitchFamily="34" charset="0"/>
                </a:endParaRPr>
              </a:p>
            </p:txBody>
          </p:sp>
          <p:pic>
            <p:nvPicPr>
              <p:cNvPr id="62" name="Picture 5" descr="NSF_logo.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49079" y="3178125"/>
                <a:ext cx="483064" cy="44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9560" y="2681348"/>
                <a:ext cx="822103" cy="44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TextBox 78"/>
              <p:cNvSpPr txBox="1"/>
              <p:nvPr/>
            </p:nvSpPr>
            <p:spPr>
              <a:xfrm>
                <a:off x="5598947" y="2186044"/>
                <a:ext cx="1202087" cy="415498"/>
              </a:xfrm>
              <a:prstGeom prst="rect">
                <a:avLst/>
              </a:prstGeom>
              <a:noFill/>
            </p:spPr>
            <p:txBody>
              <a:bodyPr wrap="square" rtlCol="0">
                <a:noAutofit/>
              </a:bodyPr>
              <a:lstStyle/>
              <a:p>
                <a:pPr algn="ctr" defTabSz="457189"/>
                <a:r>
                  <a:rPr lang="en-US" sz="1050" dirty="0">
                    <a:solidFill>
                      <a:prstClr val="black"/>
                    </a:solidFill>
                    <a:latin typeface="Calibri"/>
                  </a:rPr>
                  <a:t>Energy-Smart Electronic Systems</a:t>
                </a:r>
              </a:p>
            </p:txBody>
          </p:sp>
          <p:sp>
            <p:nvSpPr>
              <p:cNvPr id="77" name="TextBox 76"/>
              <p:cNvSpPr txBox="1"/>
              <p:nvPr/>
            </p:nvSpPr>
            <p:spPr>
              <a:xfrm>
                <a:off x="5628315" y="3638550"/>
                <a:ext cx="1124593" cy="400110"/>
              </a:xfrm>
              <a:prstGeom prst="rect">
                <a:avLst/>
              </a:prstGeom>
              <a:noFill/>
            </p:spPr>
            <p:txBody>
              <a:bodyPr wrap="square" rtlCol="0">
                <a:noAutofit/>
              </a:bodyPr>
              <a:lstStyle/>
              <a:p>
                <a:pPr algn="ctr" defTabSz="457189"/>
                <a:r>
                  <a:rPr lang="en-US" sz="1000" dirty="0">
                    <a:solidFill>
                      <a:prstClr val="black"/>
                    </a:solidFill>
                    <a:latin typeface="Calibri"/>
                  </a:rPr>
                  <a:t>NSF Partnership</a:t>
                </a:r>
                <a:br>
                  <a:rPr lang="en-US" sz="1000" dirty="0">
                    <a:solidFill>
                      <a:prstClr val="black"/>
                    </a:solidFill>
                    <a:latin typeface="Calibri"/>
                  </a:rPr>
                </a:br>
                <a:r>
                  <a:rPr lang="en-US" sz="1000" dirty="0">
                    <a:solidFill>
                      <a:prstClr val="black"/>
                    </a:solidFill>
                    <a:latin typeface="Calibri"/>
                  </a:rPr>
                  <a:t>for Industry </a:t>
                </a:r>
              </a:p>
            </p:txBody>
          </p:sp>
        </p:grpSp>
        <p:grpSp>
          <p:nvGrpSpPr>
            <p:cNvPr id="187" name="Group 186">
              <a:extLst>
                <a:ext uri="{FF2B5EF4-FFF2-40B4-BE49-F238E27FC236}">
                  <a16:creationId xmlns:a16="http://schemas.microsoft.com/office/drawing/2014/main" id="{82B3BEE1-50E2-E79E-88A6-B426601B6E05}"/>
                </a:ext>
              </a:extLst>
            </p:cNvPr>
            <p:cNvGrpSpPr/>
            <p:nvPr/>
          </p:nvGrpSpPr>
          <p:grpSpPr>
            <a:xfrm>
              <a:off x="3959153" y="1614478"/>
              <a:ext cx="1187973" cy="2587719"/>
              <a:chOff x="3996123" y="1817624"/>
              <a:chExt cx="1153715" cy="2601233"/>
            </a:xfrm>
          </p:grpSpPr>
          <p:sp>
            <p:nvSpPr>
              <p:cNvPr id="3108" name="TextBox 39"/>
              <p:cNvSpPr txBox="1">
                <a:spLocks noChangeArrowheads="1"/>
              </p:cNvSpPr>
              <p:nvPr/>
            </p:nvSpPr>
            <p:spPr bwMode="auto">
              <a:xfrm>
                <a:off x="4025941" y="4018747"/>
                <a:ext cx="1108158" cy="400110"/>
              </a:xfrm>
              <a:prstGeom prst="rect">
                <a:avLst/>
              </a:prstGeom>
              <a:solidFill>
                <a:schemeClr val="bg1"/>
              </a:solidFill>
              <a:ln>
                <a:noFill/>
              </a:ln>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457189" eaLnBrk="1" hangingPunct="1"/>
                <a:r>
                  <a:rPr lang="en-US" sz="1000" b="1" dirty="0">
                    <a:solidFill>
                      <a:prstClr val="black"/>
                    </a:solidFill>
                    <a:latin typeface="Calibri"/>
                  </a:rPr>
                  <a:t>Mark Poliks Director</a:t>
                </a:r>
              </a:p>
            </p:txBody>
          </p:sp>
          <p:sp>
            <p:nvSpPr>
              <p:cNvPr id="39" name="Text Box 5"/>
              <p:cNvSpPr txBox="1">
                <a:spLocks noChangeArrowheads="1"/>
              </p:cNvSpPr>
              <p:nvPr/>
            </p:nvSpPr>
            <p:spPr bwMode="auto">
              <a:xfrm>
                <a:off x="4013737" y="1817624"/>
                <a:ext cx="1132567" cy="2198983"/>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wrap="square">
                <a:noAutofit/>
              </a:bodyPr>
              <a:lstStyle/>
              <a:p>
                <a:pPr algn="ctr" defTabSz="685783">
                  <a:spcBef>
                    <a:spcPct val="50000"/>
                  </a:spcBef>
                  <a:defRPr/>
                </a:pPr>
                <a:r>
                  <a:rPr lang="en-US" sz="2400" b="1" dirty="0">
                    <a:solidFill>
                      <a:srgbClr val="000000"/>
                    </a:solidFill>
                    <a:latin typeface="Calibri"/>
                  </a:rPr>
                  <a:t>CAMM</a:t>
                </a:r>
                <a:endParaRPr lang="en-US" sz="2400" b="1" dirty="0">
                  <a:solidFill>
                    <a:srgbClr val="000000"/>
                  </a:solidFill>
                  <a:latin typeface="Calibri"/>
                  <a:cs typeface="Arial" pitchFamily="34" charset="0"/>
                </a:endParaRPr>
              </a:p>
              <a:p>
                <a:pPr algn="ctr" defTabSz="685783">
                  <a:spcBef>
                    <a:spcPct val="50000"/>
                  </a:spcBef>
                  <a:defRPr/>
                </a:pPr>
                <a:endParaRPr lang="en-US" sz="1200" b="1" dirty="0">
                  <a:solidFill>
                    <a:srgbClr val="990000"/>
                  </a:solidFill>
                  <a:latin typeface="Calibri"/>
                </a:endParaRPr>
              </a:p>
            </p:txBody>
          </p:sp>
          <p:pic>
            <p:nvPicPr>
              <p:cNvPr id="40" name="Picture 7" descr="062508_flex08_jwc.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75670" y="2582881"/>
                <a:ext cx="592659" cy="5535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37679" y="3176360"/>
                <a:ext cx="884682" cy="239936"/>
              </a:xfrm>
              <a:prstGeom prst="rect">
                <a:avLst/>
              </a:prstGeom>
            </p:spPr>
          </p:pic>
          <p:sp>
            <p:nvSpPr>
              <p:cNvPr id="78" name="TextBox 77"/>
              <p:cNvSpPr txBox="1"/>
              <p:nvPr/>
            </p:nvSpPr>
            <p:spPr>
              <a:xfrm>
                <a:off x="3996123" y="2182438"/>
                <a:ext cx="1150175" cy="415498"/>
              </a:xfrm>
              <a:prstGeom prst="rect">
                <a:avLst/>
              </a:prstGeom>
              <a:noFill/>
            </p:spPr>
            <p:txBody>
              <a:bodyPr wrap="square" rtlCol="0">
                <a:noAutofit/>
              </a:bodyPr>
              <a:lstStyle/>
              <a:p>
                <a:pPr algn="ctr" defTabSz="457189"/>
                <a:r>
                  <a:rPr lang="en-US" sz="1050" dirty="0">
                    <a:solidFill>
                      <a:prstClr val="black"/>
                    </a:solidFill>
                    <a:latin typeface="Calibri"/>
                  </a:rPr>
                  <a:t>Flexible Electronics</a:t>
                </a:r>
              </a:p>
            </p:txBody>
          </p:sp>
          <p:pic>
            <p:nvPicPr>
              <p:cNvPr id="167" name="Picture 4" descr="C:\Users\sczarnec\AppData\Local\Microsoft\Windows\INetCache\Content.Outlook\2B40A2OT\Screen Shot 2015-10-27 at 8.03.30 AM.PN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4138180" y="3408435"/>
                <a:ext cx="883681" cy="23721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4010203" y="3638550"/>
                <a:ext cx="1139635" cy="400110"/>
              </a:xfrm>
              <a:prstGeom prst="rect">
                <a:avLst/>
              </a:prstGeom>
              <a:noFill/>
            </p:spPr>
            <p:txBody>
              <a:bodyPr wrap="square" rtlCol="0">
                <a:noAutofit/>
              </a:bodyPr>
              <a:lstStyle/>
              <a:p>
                <a:pPr algn="ctr" defTabSz="457189"/>
                <a:r>
                  <a:rPr lang="en-US" sz="1000" dirty="0">
                    <a:solidFill>
                      <a:prstClr val="black"/>
                    </a:solidFill>
                    <a:latin typeface="Calibri"/>
                  </a:rPr>
                  <a:t>DoD Mfg. USA</a:t>
                </a:r>
                <a:br>
                  <a:rPr lang="en-US" sz="1000" dirty="0">
                    <a:solidFill>
                      <a:prstClr val="black"/>
                    </a:solidFill>
                    <a:latin typeface="Calibri"/>
                  </a:rPr>
                </a:br>
                <a:r>
                  <a:rPr lang="en-US" sz="1000" dirty="0">
                    <a:solidFill>
                      <a:prstClr val="black"/>
                    </a:solidFill>
                    <a:latin typeface="Calibri"/>
                  </a:rPr>
                  <a:t>NYS CAT</a:t>
                </a:r>
              </a:p>
            </p:txBody>
          </p:sp>
        </p:grpSp>
        <p:grpSp>
          <p:nvGrpSpPr>
            <p:cNvPr id="186" name="Group 185">
              <a:extLst>
                <a:ext uri="{FF2B5EF4-FFF2-40B4-BE49-F238E27FC236}">
                  <a16:creationId xmlns:a16="http://schemas.microsoft.com/office/drawing/2014/main" id="{6220AD75-8A21-7418-FCA9-F4720DE1E6BB}"/>
                </a:ext>
              </a:extLst>
            </p:cNvPr>
            <p:cNvGrpSpPr/>
            <p:nvPr/>
          </p:nvGrpSpPr>
          <p:grpSpPr>
            <a:xfrm>
              <a:off x="2056200" y="1614477"/>
              <a:ext cx="1629973" cy="2886580"/>
              <a:chOff x="2148047" y="1817624"/>
              <a:chExt cx="1582969" cy="2901655"/>
            </a:xfrm>
          </p:grpSpPr>
          <p:sp>
            <p:nvSpPr>
              <p:cNvPr id="80" name="Text Box 5"/>
              <p:cNvSpPr txBox="1">
                <a:spLocks noChangeArrowheads="1"/>
              </p:cNvSpPr>
              <p:nvPr/>
            </p:nvSpPr>
            <p:spPr bwMode="auto">
              <a:xfrm>
                <a:off x="2408136" y="1817624"/>
                <a:ext cx="1062790" cy="2198983"/>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wrap="square">
                <a:noAutofit/>
              </a:bodyPr>
              <a:lstStyle/>
              <a:p>
                <a:pPr algn="ctr" defTabSz="685783">
                  <a:spcBef>
                    <a:spcPct val="50000"/>
                  </a:spcBef>
                  <a:defRPr/>
                </a:pPr>
                <a:r>
                  <a:rPr lang="en-US" sz="2200" b="1" dirty="0">
                    <a:solidFill>
                      <a:srgbClr val="000000"/>
                    </a:solidFill>
                    <a:latin typeface="Calibri"/>
                    <a:cs typeface="Arial" pitchFamily="34" charset="0"/>
                  </a:rPr>
                  <a:t>CHIRP</a:t>
                </a:r>
              </a:p>
            </p:txBody>
          </p:sp>
          <p:sp>
            <p:nvSpPr>
              <p:cNvPr id="86" name="TextBox 85"/>
              <p:cNvSpPr txBox="1"/>
              <p:nvPr/>
            </p:nvSpPr>
            <p:spPr>
              <a:xfrm>
                <a:off x="2411445" y="2170294"/>
                <a:ext cx="1056173" cy="415498"/>
              </a:xfrm>
              <a:prstGeom prst="rect">
                <a:avLst/>
              </a:prstGeom>
              <a:noFill/>
            </p:spPr>
            <p:txBody>
              <a:bodyPr wrap="square" rtlCol="0">
                <a:noAutofit/>
              </a:bodyPr>
              <a:lstStyle/>
              <a:p>
                <a:pPr algn="ctr" defTabSz="457189"/>
                <a:r>
                  <a:rPr lang="en-US" sz="1000" dirty="0">
                    <a:solidFill>
                      <a:prstClr val="black"/>
                    </a:solidFill>
                    <a:latin typeface="Calibri"/>
                  </a:rPr>
                  <a:t>Heterogeneous Integration</a:t>
                </a:r>
              </a:p>
            </p:txBody>
          </p:sp>
          <p:pic>
            <p:nvPicPr>
              <p:cNvPr id="89" name="Picture 2" descr="Image result for semiconductor research corporation logo"/>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602816" y="3353959"/>
                <a:ext cx="673431" cy="267706"/>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2519599" y="2678857"/>
                <a:ext cx="839864" cy="550824"/>
                <a:chOff x="2650733" y="1296336"/>
                <a:chExt cx="5772505" cy="3686630"/>
              </a:xfrm>
            </p:grpSpPr>
            <p:sp>
              <p:nvSpPr>
                <p:cNvPr id="113" name="Rectangle 112"/>
                <p:cNvSpPr/>
                <p:nvPr/>
              </p:nvSpPr>
              <p:spPr>
                <a:xfrm>
                  <a:off x="2650733" y="4119937"/>
                  <a:ext cx="5772505" cy="863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4" name="Oval 113"/>
                <p:cNvSpPr/>
                <p:nvPr/>
              </p:nvSpPr>
              <p:spPr>
                <a:xfrm>
                  <a:off x="2784295"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5" name="Oval 114"/>
                <p:cNvSpPr/>
                <p:nvPr/>
              </p:nvSpPr>
              <p:spPr>
                <a:xfrm>
                  <a:off x="4196899"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6" name="Oval 115"/>
                <p:cNvSpPr/>
                <p:nvPr/>
              </p:nvSpPr>
              <p:spPr>
                <a:xfrm>
                  <a:off x="4903201"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7" name="Oval 116"/>
                <p:cNvSpPr/>
                <p:nvPr/>
              </p:nvSpPr>
              <p:spPr>
                <a:xfrm>
                  <a:off x="5609503"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8" name="Oval 117"/>
                <p:cNvSpPr/>
                <p:nvPr/>
              </p:nvSpPr>
              <p:spPr>
                <a:xfrm>
                  <a:off x="6315805"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9" name="Oval 118"/>
                <p:cNvSpPr/>
                <p:nvPr/>
              </p:nvSpPr>
              <p:spPr>
                <a:xfrm>
                  <a:off x="3490597" y="3534306"/>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0" name="Rectangle 119"/>
                <p:cNvSpPr/>
                <p:nvPr/>
              </p:nvSpPr>
              <p:spPr>
                <a:xfrm>
                  <a:off x="2650733" y="3041151"/>
                  <a:ext cx="5772505" cy="493155"/>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1" name="Oval 120"/>
                <p:cNvSpPr>
                  <a:spLocks noChangeAspect="1"/>
                </p:cNvSpPr>
                <p:nvPr/>
              </p:nvSpPr>
              <p:spPr>
                <a:xfrm>
                  <a:off x="2753281"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2" name="Oval 121"/>
                <p:cNvSpPr>
                  <a:spLocks noChangeAspect="1"/>
                </p:cNvSpPr>
                <p:nvPr/>
              </p:nvSpPr>
              <p:spPr>
                <a:xfrm>
                  <a:off x="4966845"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3" name="Oval 122"/>
                <p:cNvSpPr>
                  <a:spLocks noChangeAspect="1"/>
                </p:cNvSpPr>
                <p:nvPr/>
              </p:nvSpPr>
              <p:spPr>
                <a:xfrm>
                  <a:off x="4413454"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4" name="Oval 123"/>
                <p:cNvSpPr>
                  <a:spLocks noChangeAspect="1"/>
                </p:cNvSpPr>
                <p:nvPr/>
              </p:nvSpPr>
              <p:spPr>
                <a:xfrm>
                  <a:off x="3306672"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5" name="Oval 124"/>
                <p:cNvSpPr>
                  <a:spLocks noChangeAspect="1"/>
                </p:cNvSpPr>
                <p:nvPr/>
              </p:nvSpPr>
              <p:spPr>
                <a:xfrm>
                  <a:off x="3860063"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6" name="Oval 125"/>
                <p:cNvSpPr>
                  <a:spLocks noChangeAspect="1"/>
                </p:cNvSpPr>
                <p:nvPr/>
              </p:nvSpPr>
              <p:spPr>
                <a:xfrm>
                  <a:off x="5520236"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7" name="Oval 126"/>
                <p:cNvSpPr>
                  <a:spLocks noChangeAspect="1"/>
                </p:cNvSpPr>
                <p:nvPr/>
              </p:nvSpPr>
              <p:spPr>
                <a:xfrm>
                  <a:off x="6073627"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29" name="Rectangle 128"/>
                <p:cNvSpPr/>
                <p:nvPr/>
              </p:nvSpPr>
              <p:spPr>
                <a:xfrm>
                  <a:off x="2650733" y="2186838"/>
                  <a:ext cx="4946726" cy="470073"/>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0" name="Oval 129"/>
                <p:cNvSpPr>
                  <a:spLocks noChangeAspect="1"/>
                </p:cNvSpPr>
                <p:nvPr/>
              </p:nvSpPr>
              <p:spPr>
                <a:xfrm>
                  <a:off x="2674226"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1" name="Oval 130"/>
                <p:cNvSpPr/>
                <p:nvPr/>
              </p:nvSpPr>
              <p:spPr>
                <a:xfrm>
                  <a:off x="7022107" y="3534305"/>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2" name="Oval 131"/>
                <p:cNvSpPr/>
                <p:nvPr/>
              </p:nvSpPr>
              <p:spPr>
                <a:xfrm>
                  <a:off x="7728412" y="3534310"/>
                  <a:ext cx="575352" cy="585627"/>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3" name="Oval 132"/>
                <p:cNvSpPr>
                  <a:spLocks noChangeAspect="1"/>
                </p:cNvSpPr>
                <p:nvPr/>
              </p:nvSpPr>
              <p:spPr>
                <a:xfrm>
                  <a:off x="6627018"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4" name="Oval 133"/>
                <p:cNvSpPr>
                  <a:spLocks noChangeAspect="1"/>
                </p:cNvSpPr>
                <p:nvPr/>
              </p:nvSpPr>
              <p:spPr>
                <a:xfrm>
                  <a:off x="7180406" y="2683919"/>
                  <a:ext cx="350964" cy="357232"/>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5" name="Oval 134"/>
                <p:cNvSpPr>
                  <a:spLocks noChangeAspect="1"/>
                </p:cNvSpPr>
                <p:nvPr/>
              </p:nvSpPr>
              <p:spPr>
                <a:xfrm>
                  <a:off x="2883959"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6" name="Oval 135"/>
                <p:cNvSpPr>
                  <a:spLocks noChangeAspect="1"/>
                </p:cNvSpPr>
                <p:nvPr/>
              </p:nvSpPr>
              <p:spPr>
                <a:xfrm>
                  <a:off x="3093692"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7" name="Oval 136"/>
                <p:cNvSpPr>
                  <a:spLocks noChangeAspect="1"/>
                </p:cNvSpPr>
                <p:nvPr/>
              </p:nvSpPr>
              <p:spPr>
                <a:xfrm>
                  <a:off x="3303425"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8" name="Oval 137"/>
                <p:cNvSpPr>
                  <a:spLocks noChangeAspect="1"/>
                </p:cNvSpPr>
                <p:nvPr/>
              </p:nvSpPr>
              <p:spPr>
                <a:xfrm>
                  <a:off x="3513158"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39" name="Oval 138"/>
                <p:cNvSpPr>
                  <a:spLocks noChangeAspect="1"/>
                </p:cNvSpPr>
                <p:nvPr/>
              </p:nvSpPr>
              <p:spPr>
                <a:xfrm>
                  <a:off x="3722891"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0" name="Oval 139"/>
                <p:cNvSpPr>
                  <a:spLocks noChangeAspect="1"/>
                </p:cNvSpPr>
                <p:nvPr/>
              </p:nvSpPr>
              <p:spPr>
                <a:xfrm>
                  <a:off x="3932624"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1" name="Oval 140"/>
                <p:cNvSpPr>
                  <a:spLocks noChangeAspect="1"/>
                </p:cNvSpPr>
                <p:nvPr/>
              </p:nvSpPr>
              <p:spPr>
                <a:xfrm>
                  <a:off x="4142357"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2" name="Oval 141"/>
                <p:cNvSpPr>
                  <a:spLocks noChangeAspect="1"/>
                </p:cNvSpPr>
                <p:nvPr/>
              </p:nvSpPr>
              <p:spPr>
                <a:xfrm>
                  <a:off x="4352090"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3" name="Oval 142"/>
                <p:cNvSpPr>
                  <a:spLocks noChangeAspect="1"/>
                </p:cNvSpPr>
                <p:nvPr/>
              </p:nvSpPr>
              <p:spPr>
                <a:xfrm>
                  <a:off x="4561823"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4" name="Oval 143"/>
                <p:cNvSpPr>
                  <a:spLocks noChangeAspect="1"/>
                </p:cNvSpPr>
                <p:nvPr/>
              </p:nvSpPr>
              <p:spPr>
                <a:xfrm>
                  <a:off x="4771556"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5" name="Oval 144"/>
                <p:cNvSpPr>
                  <a:spLocks noChangeAspect="1"/>
                </p:cNvSpPr>
                <p:nvPr/>
              </p:nvSpPr>
              <p:spPr>
                <a:xfrm>
                  <a:off x="4981289"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6" name="Oval 145"/>
                <p:cNvSpPr>
                  <a:spLocks noChangeAspect="1"/>
                </p:cNvSpPr>
                <p:nvPr/>
              </p:nvSpPr>
              <p:spPr>
                <a:xfrm>
                  <a:off x="5191022"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7" name="Oval 146"/>
                <p:cNvSpPr>
                  <a:spLocks noChangeAspect="1"/>
                </p:cNvSpPr>
                <p:nvPr/>
              </p:nvSpPr>
              <p:spPr>
                <a:xfrm>
                  <a:off x="5610488"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8" name="Oval 147"/>
                <p:cNvSpPr>
                  <a:spLocks noChangeAspect="1"/>
                </p:cNvSpPr>
                <p:nvPr/>
              </p:nvSpPr>
              <p:spPr>
                <a:xfrm>
                  <a:off x="5820221"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49" name="Oval 148"/>
                <p:cNvSpPr>
                  <a:spLocks noChangeAspect="1"/>
                </p:cNvSpPr>
                <p:nvPr/>
              </p:nvSpPr>
              <p:spPr>
                <a:xfrm>
                  <a:off x="6029954"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0" name="Oval 149"/>
                <p:cNvSpPr>
                  <a:spLocks noChangeAspect="1"/>
                </p:cNvSpPr>
                <p:nvPr/>
              </p:nvSpPr>
              <p:spPr>
                <a:xfrm>
                  <a:off x="6239687"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1" name="Oval 150"/>
                <p:cNvSpPr>
                  <a:spLocks noChangeAspect="1"/>
                </p:cNvSpPr>
                <p:nvPr/>
              </p:nvSpPr>
              <p:spPr>
                <a:xfrm>
                  <a:off x="6449420"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2" name="Oval 151"/>
                <p:cNvSpPr>
                  <a:spLocks noChangeAspect="1"/>
                </p:cNvSpPr>
                <p:nvPr/>
              </p:nvSpPr>
              <p:spPr>
                <a:xfrm>
                  <a:off x="6659153"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3" name="Oval 152"/>
                <p:cNvSpPr>
                  <a:spLocks noChangeAspect="1"/>
                </p:cNvSpPr>
                <p:nvPr/>
              </p:nvSpPr>
              <p:spPr>
                <a:xfrm>
                  <a:off x="6868886"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4" name="Oval 153"/>
                <p:cNvSpPr>
                  <a:spLocks noChangeAspect="1"/>
                </p:cNvSpPr>
                <p:nvPr/>
              </p:nvSpPr>
              <p:spPr>
                <a:xfrm>
                  <a:off x="7078619"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5" name="Oval 154"/>
                <p:cNvSpPr>
                  <a:spLocks noChangeAspect="1"/>
                </p:cNvSpPr>
                <p:nvPr/>
              </p:nvSpPr>
              <p:spPr>
                <a:xfrm>
                  <a:off x="7288352" y="2010594"/>
                  <a:ext cx="140385" cy="142893"/>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6" name="Rectangle 155"/>
                <p:cNvSpPr/>
                <p:nvPr/>
              </p:nvSpPr>
              <p:spPr>
                <a:xfrm>
                  <a:off x="5610488" y="1828800"/>
                  <a:ext cx="1818249" cy="181794"/>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57" name="Rectangle 156"/>
                <p:cNvSpPr/>
                <p:nvPr/>
              </p:nvSpPr>
              <p:spPr>
                <a:xfrm>
                  <a:off x="2650733" y="1296339"/>
                  <a:ext cx="2827820" cy="71425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grpSp>
              <p:nvGrpSpPr>
                <p:cNvPr id="158" name="Group 157"/>
                <p:cNvGrpSpPr/>
                <p:nvPr/>
              </p:nvGrpSpPr>
              <p:grpSpPr>
                <a:xfrm>
                  <a:off x="5616711" y="1296339"/>
                  <a:ext cx="1818249" cy="479549"/>
                  <a:chOff x="5595195" y="1285581"/>
                  <a:chExt cx="1818249" cy="479549"/>
                </a:xfrm>
              </p:grpSpPr>
              <p:sp>
                <p:nvSpPr>
                  <p:cNvPr id="159" name="Rectangle 158"/>
                  <p:cNvSpPr/>
                  <p:nvPr/>
                </p:nvSpPr>
                <p:spPr>
                  <a:xfrm>
                    <a:off x="5595195" y="1693684"/>
                    <a:ext cx="1818249" cy="71446"/>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60" name="Rectangle 159"/>
                  <p:cNvSpPr/>
                  <p:nvPr/>
                </p:nvSpPr>
                <p:spPr>
                  <a:xfrm>
                    <a:off x="5595195" y="1285581"/>
                    <a:ext cx="1818249" cy="71446"/>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61" name="Rectangle 160"/>
                  <p:cNvSpPr/>
                  <p:nvPr/>
                </p:nvSpPr>
                <p:spPr>
                  <a:xfrm>
                    <a:off x="5595195" y="1421615"/>
                    <a:ext cx="1818249" cy="71446"/>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62" name="Rectangle 161"/>
                  <p:cNvSpPr/>
                  <p:nvPr/>
                </p:nvSpPr>
                <p:spPr>
                  <a:xfrm>
                    <a:off x="5595195" y="1557649"/>
                    <a:ext cx="1818249" cy="71446"/>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grpSp>
          </p:grpSp>
          <p:sp>
            <p:nvSpPr>
              <p:cNvPr id="111" name="TextBox 38"/>
              <p:cNvSpPr txBox="1">
                <a:spLocks noChangeArrowheads="1"/>
              </p:cNvSpPr>
              <p:nvPr/>
            </p:nvSpPr>
            <p:spPr bwMode="auto">
              <a:xfrm>
                <a:off x="2148047" y="4011393"/>
                <a:ext cx="1582969" cy="707886"/>
              </a:xfrm>
              <a:prstGeom prst="rect">
                <a:avLst/>
              </a:prstGeom>
              <a:noFill/>
              <a:ln>
                <a:noFill/>
              </a:ln>
              <a:effectLst/>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457189" eaLnBrk="1" hangingPunct="1"/>
                <a:r>
                  <a:rPr lang="en-US" sz="1000" b="1" dirty="0" err="1">
                    <a:solidFill>
                      <a:prstClr val="black"/>
                    </a:solidFill>
                    <a:latin typeface="Calibri"/>
                  </a:rPr>
                  <a:t>Bahgat</a:t>
                </a:r>
                <a:r>
                  <a:rPr lang="en-US" sz="1000" b="1" dirty="0">
                    <a:solidFill>
                      <a:prstClr val="black"/>
                    </a:solidFill>
                    <a:latin typeface="Calibri"/>
                  </a:rPr>
                  <a:t> </a:t>
                </a:r>
                <a:r>
                  <a:rPr lang="en-US" sz="1000" b="1" dirty="0" err="1">
                    <a:solidFill>
                      <a:prstClr val="black"/>
                    </a:solidFill>
                    <a:latin typeface="Calibri"/>
                  </a:rPr>
                  <a:t>Sammakia</a:t>
                </a:r>
                <a:r>
                  <a:rPr lang="en-US" sz="1000" b="1" dirty="0">
                    <a:solidFill>
                      <a:prstClr val="black"/>
                    </a:solidFill>
                    <a:latin typeface="Calibri"/>
                  </a:rPr>
                  <a:t>;</a:t>
                </a:r>
                <a:br>
                  <a:rPr lang="en-US" sz="1000" b="1" dirty="0">
                    <a:solidFill>
                      <a:prstClr val="black"/>
                    </a:solidFill>
                    <a:latin typeface="Calibri"/>
                  </a:rPr>
                </a:br>
                <a:r>
                  <a:rPr lang="en-US" sz="1000" b="1" dirty="0" err="1">
                    <a:solidFill>
                      <a:prstClr val="black"/>
                    </a:solidFill>
                    <a:latin typeface="Calibri"/>
                  </a:rPr>
                  <a:t>Kanad</a:t>
                </a:r>
                <a:r>
                  <a:rPr lang="en-US" sz="1000" b="1" dirty="0">
                    <a:solidFill>
                      <a:prstClr val="black"/>
                    </a:solidFill>
                    <a:latin typeface="Calibri"/>
                  </a:rPr>
                  <a:t> Ghose; Ganesh Subbarayan (Purdue)</a:t>
                </a:r>
                <a:br>
                  <a:rPr lang="en-US" sz="1000" b="1" dirty="0">
                    <a:solidFill>
                      <a:prstClr val="black"/>
                    </a:solidFill>
                    <a:latin typeface="Calibri"/>
                  </a:rPr>
                </a:br>
                <a:r>
                  <a:rPr lang="en-US" sz="1000" b="1" dirty="0">
                    <a:solidFill>
                      <a:prstClr val="black"/>
                    </a:solidFill>
                    <a:latin typeface="Calibri"/>
                  </a:rPr>
                  <a:t>Co-directors</a:t>
                </a:r>
              </a:p>
            </p:txBody>
          </p:sp>
          <p:sp>
            <p:nvSpPr>
              <p:cNvPr id="88" name="TextBox 87"/>
              <p:cNvSpPr txBox="1"/>
              <p:nvPr/>
            </p:nvSpPr>
            <p:spPr>
              <a:xfrm>
                <a:off x="2426300" y="3638550"/>
                <a:ext cx="1026462" cy="246221"/>
              </a:xfrm>
              <a:prstGeom prst="rect">
                <a:avLst/>
              </a:prstGeom>
              <a:noFill/>
            </p:spPr>
            <p:txBody>
              <a:bodyPr wrap="square" rtlCol="0">
                <a:noAutofit/>
              </a:bodyPr>
              <a:lstStyle/>
              <a:p>
                <a:pPr algn="ctr" defTabSz="457189"/>
                <a:r>
                  <a:rPr lang="en-US" sz="1000" dirty="0">
                    <a:solidFill>
                      <a:prstClr val="black"/>
                    </a:solidFill>
                    <a:latin typeface="Calibri"/>
                  </a:rPr>
                  <a:t>SRC</a:t>
                </a:r>
              </a:p>
            </p:txBody>
          </p:sp>
        </p:grpSp>
        <p:grpSp>
          <p:nvGrpSpPr>
            <p:cNvPr id="190" name="Group 189">
              <a:extLst>
                <a:ext uri="{FF2B5EF4-FFF2-40B4-BE49-F238E27FC236}">
                  <a16:creationId xmlns:a16="http://schemas.microsoft.com/office/drawing/2014/main" id="{F76BDC6E-2E99-246C-20E7-0843D88FFB11}"/>
                </a:ext>
              </a:extLst>
            </p:cNvPr>
            <p:cNvGrpSpPr/>
            <p:nvPr/>
          </p:nvGrpSpPr>
          <p:grpSpPr>
            <a:xfrm>
              <a:off x="720217" y="1614478"/>
              <a:ext cx="1102107" cy="2587719"/>
              <a:chOff x="850590" y="1817624"/>
              <a:chExt cx="1070325" cy="2601233"/>
            </a:xfrm>
          </p:grpSpPr>
          <p:sp>
            <p:nvSpPr>
              <p:cNvPr id="3107" name="TextBox 38"/>
              <p:cNvSpPr txBox="1">
                <a:spLocks noChangeArrowheads="1"/>
              </p:cNvSpPr>
              <p:nvPr/>
            </p:nvSpPr>
            <p:spPr bwMode="auto">
              <a:xfrm>
                <a:off x="855802" y="4018747"/>
                <a:ext cx="1062785" cy="400110"/>
              </a:xfrm>
              <a:prstGeom prst="rect">
                <a:avLst/>
              </a:prstGeom>
              <a:solidFill>
                <a:schemeClr val="bg1"/>
              </a:solidFill>
              <a:ln>
                <a:noFill/>
              </a:ln>
            </p:spPr>
            <p:txBody>
              <a:bodyPr wrap="square">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457189" eaLnBrk="1" hangingPunct="1"/>
                <a:r>
                  <a:rPr lang="en-US" sz="1000" b="1" dirty="0">
                    <a:solidFill>
                      <a:prstClr val="black"/>
                    </a:solidFill>
                    <a:latin typeface="Calibri"/>
                  </a:rPr>
                  <a:t>SB Park</a:t>
                </a:r>
                <a:br>
                  <a:rPr lang="en-US" sz="1000" b="1" dirty="0">
                    <a:solidFill>
                      <a:prstClr val="black"/>
                    </a:solidFill>
                    <a:latin typeface="Calibri"/>
                  </a:rPr>
                </a:br>
                <a:r>
                  <a:rPr lang="en-US" sz="1000" b="1" dirty="0">
                    <a:solidFill>
                      <a:prstClr val="black"/>
                    </a:solidFill>
                    <a:latin typeface="Calibri"/>
                  </a:rPr>
                  <a:t>Director</a:t>
                </a:r>
              </a:p>
            </p:txBody>
          </p:sp>
          <p:sp>
            <p:nvSpPr>
              <p:cNvPr id="55" name="Text Box 5"/>
              <p:cNvSpPr txBox="1">
                <a:spLocks noChangeArrowheads="1"/>
              </p:cNvSpPr>
              <p:nvPr/>
            </p:nvSpPr>
            <p:spPr bwMode="auto">
              <a:xfrm>
                <a:off x="855799" y="1817624"/>
                <a:ext cx="1062790" cy="2201123"/>
              </a:xfrm>
              <a:prstGeom prst="rect">
                <a:avLst/>
              </a:prstGeom>
              <a:solidFill>
                <a:schemeClr val="bg1"/>
              </a:solidFill>
              <a:ln w="3175">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p:spPr>
            <p:txBody>
              <a:bodyPr wrap="square">
                <a:noAutofit/>
              </a:bodyPr>
              <a:lstStyle/>
              <a:p>
                <a:pPr algn="ctr" defTabSz="685783">
                  <a:spcBef>
                    <a:spcPct val="50000"/>
                  </a:spcBef>
                  <a:defRPr/>
                </a:pPr>
                <a:r>
                  <a:rPr lang="en-US" sz="2400" b="1" dirty="0">
                    <a:solidFill>
                      <a:srgbClr val="000000"/>
                    </a:solidFill>
                    <a:latin typeface="Calibri"/>
                    <a:cs typeface="Arial" pitchFamily="34" charset="0"/>
                  </a:rPr>
                  <a:t>IEEC</a:t>
                </a:r>
              </a:p>
            </p:txBody>
          </p:sp>
          <p:pic>
            <p:nvPicPr>
              <p:cNvPr id="56" name="Picture 20" descr="IEEC2"/>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29643" y="2651267"/>
                <a:ext cx="715103" cy="68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 descr="C:\Users\sczarnec\AppData\Local\Microsoft\Windows\INetCache\Content.Outlook\2B40A2OT\Screen Shot 2015-10-27 at 8.03.30 AM.PN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945354" y="3386953"/>
                <a:ext cx="883681" cy="237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0590" y="2182438"/>
                <a:ext cx="1070325" cy="415498"/>
              </a:xfrm>
              <a:prstGeom prst="rect">
                <a:avLst/>
              </a:prstGeom>
              <a:noFill/>
            </p:spPr>
            <p:txBody>
              <a:bodyPr wrap="square" rtlCol="0">
                <a:noAutofit/>
              </a:bodyPr>
              <a:lstStyle/>
              <a:p>
                <a:pPr algn="ctr" defTabSz="457189"/>
                <a:r>
                  <a:rPr lang="en-US" sz="1050" dirty="0">
                    <a:solidFill>
                      <a:prstClr val="black"/>
                    </a:solidFill>
                    <a:latin typeface="Calibri"/>
                  </a:rPr>
                  <a:t>Electronics Packaging</a:t>
                </a:r>
              </a:p>
            </p:txBody>
          </p:sp>
          <p:sp>
            <p:nvSpPr>
              <p:cNvPr id="59" name="TextBox 58"/>
              <p:cNvSpPr txBox="1"/>
              <p:nvPr/>
            </p:nvSpPr>
            <p:spPr>
              <a:xfrm>
                <a:off x="1008319" y="3638550"/>
                <a:ext cx="757750" cy="246221"/>
              </a:xfrm>
              <a:prstGeom prst="rect">
                <a:avLst/>
              </a:prstGeom>
              <a:noFill/>
            </p:spPr>
            <p:txBody>
              <a:bodyPr wrap="square" rtlCol="0">
                <a:noAutofit/>
              </a:bodyPr>
              <a:lstStyle/>
              <a:p>
                <a:pPr algn="ctr" defTabSz="457189"/>
                <a:r>
                  <a:rPr lang="en-US" sz="1000" dirty="0">
                    <a:solidFill>
                      <a:prstClr val="black"/>
                    </a:solidFill>
                    <a:latin typeface="Calibri"/>
                  </a:rPr>
                  <a:t>NYS CAT</a:t>
                </a:r>
              </a:p>
            </p:txBody>
          </p:sp>
        </p:grpSp>
        <p:sp>
          <p:nvSpPr>
            <p:cNvPr id="3074" name="TextBox 3073">
              <a:extLst>
                <a:ext uri="{FF2B5EF4-FFF2-40B4-BE49-F238E27FC236}">
                  <a16:creationId xmlns:a16="http://schemas.microsoft.com/office/drawing/2014/main" id="{9F20A481-65E4-3470-A216-AE5E51C37F9E}"/>
                </a:ext>
              </a:extLst>
            </p:cNvPr>
            <p:cNvSpPr txBox="1"/>
            <p:nvPr/>
          </p:nvSpPr>
          <p:spPr>
            <a:xfrm>
              <a:off x="7313436" y="1979976"/>
              <a:ext cx="1106800" cy="413339"/>
            </a:xfrm>
            <a:prstGeom prst="rect">
              <a:avLst/>
            </a:prstGeom>
            <a:noFill/>
          </p:spPr>
          <p:txBody>
            <a:bodyPr wrap="square">
              <a:noAutofit/>
            </a:bodyPr>
            <a:lstStyle/>
            <a:p>
              <a:pPr algn="ctr" defTabSz="685783">
                <a:spcBef>
                  <a:spcPct val="50000"/>
                </a:spcBef>
                <a:defRPr/>
              </a:pPr>
              <a:r>
                <a:rPr lang="en-US" sz="1050" dirty="0">
                  <a:solidFill>
                    <a:srgbClr val="000000"/>
                  </a:solidFill>
                  <a:latin typeface="Calibri"/>
                </a:rPr>
                <a:t>Advanced Solar Energy</a:t>
              </a:r>
              <a:endParaRPr lang="en-US" sz="1050" dirty="0">
                <a:solidFill>
                  <a:srgbClr val="990000"/>
                </a:solidFill>
                <a:latin typeface="Calibri"/>
              </a:endParaRPr>
            </a:p>
          </p:txBody>
        </p:sp>
        <p:pic>
          <p:nvPicPr>
            <p:cNvPr id="3076" name="Picture 3075" descr="A logo for a research foundation for the state university of new hampshire&#10;&#10;Description automatically generated">
              <a:extLst>
                <a:ext uri="{FF2B5EF4-FFF2-40B4-BE49-F238E27FC236}">
                  <a16:creationId xmlns:a16="http://schemas.microsoft.com/office/drawing/2014/main" id="{2015AD24-3665-1274-FD67-61AB30C140AD}"/>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b="-1"/>
            <a:stretch/>
          </p:blipFill>
          <p:spPr>
            <a:xfrm>
              <a:off x="4114768" y="26806"/>
              <a:ext cx="910172" cy="570185"/>
            </a:xfrm>
            <a:prstGeom prst="rect">
              <a:avLst/>
            </a:prstGeom>
          </p:spPr>
        </p:pic>
      </p:grpSp>
    </p:spTree>
    <p:extLst>
      <p:ext uri="{BB962C8B-B14F-4D97-AF65-F5344CB8AC3E}">
        <p14:creationId xmlns:p14="http://schemas.microsoft.com/office/powerpoint/2010/main" val="205539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869" y="2092705"/>
            <a:ext cx="7886700" cy="994172"/>
          </a:xfrm>
        </p:spPr>
        <p:txBody>
          <a:bodyPr>
            <a:normAutofit/>
          </a:bodyPr>
          <a:lstStyle/>
          <a:p>
            <a:r>
              <a:rPr lang="en-US" dirty="0"/>
              <a:t>Failure Isolation and Analysis of a Functional Circuit Board</a:t>
            </a:r>
          </a:p>
        </p:txBody>
      </p:sp>
    </p:spTree>
    <p:extLst>
      <p:ext uri="{BB962C8B-B14F-4D97-AF65-F5344CB8AC3E}">
        <p14:creationId xmlns:p14="http://schemas.microsoft.com/office/powerpoint/2010/main" val="293231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783D-09B5-452D-8D28-74B740643F67}"/>
              </a:ext>
            </a:extLst>
          </p:cNvPr>
          <p:cNvSpPr>
            <a:spLocks noGrp="1"/>
          </p:cNvSpPr>
          <p:nvPr>
            <p:ph type="title"/>
          </p:nvPr>
        </p:nvSpPr>
        <p:spPr/>
        <p:txBody>
          <a:bodyPr>
            <a:normAutofit fontScale="90000"/>
          </a:bodyPr>
          <a:lstStyle/>
          <a:p>
            <a:r>
              <a:rPr lang="en-US" dirty="0"/>
              <a:t>Background</a:t>
            </a:r>
          </a:p>
        </p:txBody>
      </p:sp>
      <p:sp>
        <p:nvSpPr>
          <p:cNvPr id="3" name="Slide Number Placeholder 2">
            <a:extLst>
              <a:ext uri="{FF2B5EF4-FFF2-40B4-BE49-F238E27FC236}">
                <a16:creationId xmlns:a16="http://schemas.microsoft.com/office/drawing/2014/main" id="{29C4228B-9888-42B1-BDF4-4C8A121DD7F2}"/>
              </a:ext>
            </a:extLst>
          </p:cNvPr>
          <p:cNvSpPr>
            <a:spLocks noGrp="1"/>
          </p:cNvSpPr>
          <p:nvPr>
            <p:ph type="sldNum" idx="19"/>
          </p:nvPr>
        </p:nvSpPr>
        <p:spPr/>
        <p:txBody>
          <a:bodyPr/>
          <a:lstStyle/>
          <a:p>
            <a:pPr defTabSz="457189"/>
            <a:fld id="{00000000-1234-1234-1234-123412341234}" type="slidenum">
              <a:rPr lang="en-US">
                <a:solidFill>
                  <a:prstClr val="white"/>
                </a:solidFill>
              </a:rPr>
              <a:pPr defTabSz="457189"/>
              <a:t>11</a:t>
            </a:fld>
            <a:endParaRPr lang="en-US" dirty="0">
              <a:solidFill>
                <a:prstClr val="white"/>
              </a:solidFill>
            </a:endParaRPr>
          </a:p>
        </p:txBody>
      </p:sp>
      <p:sp>
        <p:nvSpPr>
          <p:cNvPr id="4" name="Content Placeholder 3">
            <a:extLst>
              <a:ext uri="{FF2B5EF4-FFF2-40B4-BE49-F238E27FC236}">
                <a16:creationId xmlns:a16="http://schemas.microsoft.com/office/drawing/2014/main" id="{C42C63AF-1AFC-4764-AE26-B5BAA4F8A64D}"/>
              </a:ext>
            </a:extLst>
          </p:cNvPr>
          <p:cNvSpPr>
            <a:spLocks noGrp="1"/>
          </p:cNvSpPr>
          <p:nvPr>
            <p:ph idx="1"/>
          </p:nvPr>
        </p:nvSpPr>
        <p:spPr/>
        <p:txBody>
          <a:bodyPr>
            <a:normAutofit lnSpcReduction="10000"/>
          </a:bodyPr>
          <a:lstStyle/>
          <a:p>
            <a:pPr>
              <a:spcAft>
                <a:spcPts val="600"/>
              </a:spcAft>
            </a:pPr>
            <a:r>
              <a:rPr lang="en-US" b="1" dirty="0"/>
              <a:t>A populated printed circuit board was returned to a client </a:t>
            </a:r>
          </a:p>
          <a:p>
            <a:pPr marL="365751" lvl="1" indent="-182876">
              <a:spcAft>
                <a:spcPts val="600"/>
              </a:spcAft>
              <a:buFont typeface="Wingdings" panose="05000000000000000000" pitchFamily="2" charset="2"/>
              <a:buChar char="Ø"/>
            </a:pPr>
            <a:r>
              <a:rPr lang="en-US" dirty="0"/>
              <a:t>This was an impedance test fail on a populated board</a:t>
            </a:r>
          </a:p>
          <a:p>
            <a:pPr marL="365751" lvl="1" indent="-182876">
              <a:spcAft>
                <a:spcPts val="600"/>
              </a:spcAft>
              <a:buFont typeface="Wingdings" panose="05000000000000000000" pitchFamily="2" charset="2"/>
              <a:buChar char="Ø"/>
            </a:pPr>
            <a:r>
              <a:rPr lang="en-US" dirty="0"/>
              <a:t>Labeled as an “open” trace</a:t>
            </a:r>
          </a:p>
          <a:p>
            <a:pPr marL="365751" lvl="1" indent="-182876">
              <a:spcAft>
                <a:spcPts val="600"/>
              </a:spcAft>
              <a:buFont typeface="Wingdings" panose="05000000000000000000" pitchFamily="2" charset="2"/>
              <a:buChar char="Ø"/>
            </a:pPr>
            <a:r>
              <a:rPr lang="en-US" dirty="0"/>
              <a:t>NOTE: “open” means out of spec high, in this case “open” was an Ohm or two</a:t>
            </a:r>
          </a:p>
          <a:p>
            <a:pPr>
              <a:spcAft>
                <a:spcPts val="600"/>
              </a:spcAft>
            </a:pPr>
            <a:r>
              <a:rPr lang="en-US" b="1" dirty="0"/>
              <a:t>Two objectives to be met</a:t>
            </a:r>
          </a:p>
          <a:p>
            <a:pPr marL="365751" lvl="1" indent="-182876">
              <a:spcAft>
                <a:spcPts val="600"/>
              </a:spcAft>
              <a:buFont typeface="Wingdings" panose="05000000000000000000" pitchFamily="2" charset="2"/>
              <a:buChar char="Ø"/>
            </a:pPr>
            <a:r>
              <a:rPr lang="en-US" dirty="0"/>
              <a:t>Isolate the failure</a:t>
            </a:r>
          </a:p>
          <a:p>
            <a:pPr marL="365751" lvl="1" indent="-182876">
              <a:spcAft>
                <a:spcPts val="600"/>
              </a:spcAft>
              <a:buFont typeface="Wingdings" panose="05000000000000000000" pitchFamily="2" charset="2"/>
              <a:buChar char="Ø"/>
            </a:pPr>
            <a:r>
              <a:rPr lang="en-US" dirty="0"/>
              <a:t>Determine the cause of the failure</a:t>
            </a:r>
          </a:p>
          <a:p>
            <a:pPr marL="365751" lvl="1" indent="-182876">
              <a:spcAft>
                <a:spcPts val="600"/>
              </a:spcAft>
              <a:buFont typeface="Wingdings" panose="05000000000000000000" pitchFamily="2" charset="2"/>
              <a:buChar char="Ø"/>
            </a:pPr>
            <a:r>
              <a:rPr lang="en-US" dirty="0"/>
              <a:t>To facilitate failure isolation, the client provide circuit design for the affected area</a:t>
            </a:r>
          </a:p>
        </p:txBody>
      </p:sp>
      <p:pic>
        <p:nvPicPr>
          <p:cNvPr id="6" name="Content Placeholder 6">
            <a:extLst>
              <a:ext uri="{FF2B5EF4-FFF2-40B4-BE49-F238E27FC236}">
                <a16:creationId xmlns:a16="http://schemas.microsoft.com/office/drawing/2014/main" id="{6FE843B7-A680-4BB3-9482-29C488592E68}"/>
              </a:ext>
            </a:extLst>
          </p:cNvPr>
          <p:cNvPicPr>
            <a:picLocks noGrp="1" noChangeAspect="1" noChangeArrowheads="1"/>
          </p:cNvPicPr>
          <p:nvPr>
            <p:ph idx="20"/>
          </p:nvPr>
        </p:nvPicPr>
        <p:blipFill>
          <a:blip r:embed="rId2" cstate="email">
            <a:extLst>
              <a:ext uri="{28A0092B-C50C-407E-A947-70E740481C1C}">
                <a14:useLocalDpi xmlns:a14="http://schemas.microsoft.com/office/drawing/2010/main"/>
              </a:ext>
            </a:extLst>
          </a:blip>
          <a:srcRect/>
          <a:stretch>
            <a:fillRect/>
          </a:stretch>
        </p:blipFill>
        <p:spPr bwMode="auto">
          <a:xfrm>
            <a:off x="5796750" y="560070"/>
            <a:ext cx="2416763" cy="2011680"/>
          </a:xfrm>
          <a:prstGeom prst="rect">
            <a:avLst/>
          </a:prstGeom>
          <a:noFill/>
          <a:ln w="1">
            <a:noFill/>
            <a:miter lim="800000"/>
            <a:headEnd/>
            <a:tailEnd type="none" w="med" len="med"/>
          </a:ln>
          <a:effectLst/>
        </p:spPr>
      </p:pic>
      <p:pic>
        <p:nvPicPr>
          <p:cNvPr id="7" name="Content Placeholder 7">
            <a:extLst>
              <a:ext uri="{FF2B5EF4-FFF2-40B4-BE49-F238E27FC236}">
                <a16:creationId xmlns:a16="http://schemas.microsoft.com/office/drawing/2014/main" id="{46D0C625-0579-4999-8D79-9D4734F0C5F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48144" y="2731228"/>
            <a:ext cx="2465368" cy="2011680"/>
          </a:xfrm>
          <a:prstGeom prst="rect">
            <a:avLst/>
          </a:prstGeom>
          <a:noFill/>
          <a:ln w="1">
            <a:solidFill>
              <a:srgbClr val="FF0000"/>
            </a:solidFill>
            <a:miter lim="800000"/>
            <a:headEnd/>
            <a:tailEnd type="none" w="med" len="med"/>
          </a:ln>
          <a:effectLst/>
        </p:spPr>
      </p:pic>
      <p:sp>
        <p:nvSpPr>
          <p:cNvPr id="9" name="Parallelogram 8">
            <a:extLst>
              <a:ext uri="{FF2B5EF4-FFF2-40B4-BE49-F238E27FC236}">
                <a16:creationId xmlns:a16="http://schemas.microsoft.com/office/drawing/2014/main" id="{D9DA92DC-1F87-4E3D-9215-7A4064596F93}"/>
              </a:ext>
            </a:extLst>
          </p:cNvPr>
          <p:cNvSpPr/>
          <p:nvPr/>
        </p:nvSpPr>
        <p:spPr>
          <a:xfrm>
            <a:off x="5702789" y="3035123"/>
            <a:ext cx="574323" cy="1208811"/>
          </a:xfrm>
          <a:prstGeom prst="parallelogram">
            <a:avLst>
              <a:gd name="adj" fmla="val 21354"/>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0" name="Parallelogram 9">
            <a:extLst>
              <a:ext uri="{FF2B5EF4-FFF2-40B4-BE49-F238E27FC236}">
                <a16:creationId xmlns:a16="http://schemas.microsoft.com/office/drawing/2014/main" id="{8881D561-F4C8-446C-8EE6-90808CA9AE90}"/>
              </a:ext>
            </a:extLst>
          </p:cNvPr>
          <p:cNvSpPr/>
          <p:nvPr/>
        </p:nvSpPr>
        <p:spPr>
          <a:xfrm>
            <a:off x="5702789" y="1066718"/>
            <a:ext cx="574323" cy="1208811"/>
          </a:xfrm>
          <a:prstGeom prst="parallelogram">
            <a:avLst>
              <a:gd name="adj" fmla="val 21354"/>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1" name="TextBox 10">
            <a:extLst>
              <a:ext uri="{FF2B5EF4-FFF2-40B4-BE49-F238E27FC236}">
                <a16:creationId xmlns:a16="http://schemas.microsoft.com/office/drawing/2014/main" id="{6DE5A817-9440-4B73-A935-46FE745C32E9}"/>
              </a:ext>
            </a:extLst>
          </p:cNvPr>
          <p:cNvSpPr txBox="1"/>
          <p:nvPr/>
        </p:nvSpPr>
        <p:spPr>
          <a:xfrm>
            <a:off x="4770668" y="2236845"/>
            <a:ext cx="1026082" cy="646331"/>
          </a:xfrm>
          <a:prstGeom prst="rect">
            <a:avLst/>
          </a:prstGeom>
          <a:noFill/>
        </p:spPr>
        <p:txBody>
          <a:bodyPr wrap="square" rtlCol="0">
            <a:spAutoFit/>
          </a:bodyPr>
          <a:lstStyle/>
          <a:p>
            <a:pPr defTabSz="457189"/>
            <a:r>
              <a:rPr lang="en-US" sz="1200" b="1" dirty="0">
                <a:solidFill>
                  <a:srgbClr val="C00000"/>
                </a:solidFill>
                <a:latin typeface="Calibri"/>
              </a:rPr>
              <a:t>General area of the defect(s)</a:t>
            </a:r>
          </a:p>
        </p:txBody>
      </p:sp>
    </p:spTree>
    <p:extLst>
      <p:ext uri="{BB962C8B-B14F-4D97-AF65-F5344CB8AC3E}">
        <p14:creationId xmlns:p14="http://schemas.microsoft.com/office/powerpoint/2010/main" val="2399450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4D3A-B633-4501-A075-6E0B8101FA4C}"/>
              </a:ext>
            </a:extLst>
          </p:cNvPr>
          <p:cNvSpPr>
            <a:spLocks noGrp="1"/>
          </p:cNvSpPr>
          <p:nvPr>
            <p:ph type="title"/>
          </p:nvPr>
        </p:nvSpPr>
        <p:spPr/>
        <p:txBody>
          <a:bodyPr>
            <a:normAutofit fontScale="90000"/>
          </a:bodyPr>
          <a:lstStyle/>
          <a:p>
            <a:r>
              <a:rPr lang="en-US" dirty="0"/>
              <a:t>Routing of the Trace in Question</a:t>
            </a:r>
          </a:p>
        </p:txBody>
      </p:sp>
      <p:sp>
        <p:nvSpPr>
          <p:cNvPr id="3" name="Slide Number Placeholder 2">
            <a:extLst>
              <a:ext uri="{FF2B5EF4-FFF2-40B4-BE49-F238E27FC236}">
                <a16:creationId xmlns:a16="http://schemas.microsoft.com/office/drawing/2014/main" id="{4A0F4222-0033-44BD-9327-7DFBC45BA584}"/>
              </a:ext>
            </a:extLst>
          </p:cNvPr>
          <p:cNvSpPr>
            <a:spLocks noGrp="1"/>
          </p:cNvSpPr>
          <p:nvPr>
            <p:ph type="sldNum" idx="12"/>
          </p:nvPr>
        </p:nvSpPr>
        <p:spPr/>
        <p:txBody>
          <a:bodyPr/>
          <a:lstStyle/>
          <a:p>
            <a:pPr defTabSz="457189"/>
            <a:fld id="{00000000-1234-1234-1234-123412341234}" type="slidenum">
              <a:rPr lang="en-US">
                <a:solidFill>
                  <a:prstClr val="white"/>
                </a:solidFill>
              </a:rPr>
              <a:pPr defTabSz="457189"/>
              <a:t>12</a:t>
            </a:fld>
            <a:endParaRPr lang="en-US" dirty="0">
              <a:solidFill>
                <a:prstClr val="white"/>
              </a:solidFill>
            </a:endParaRPr>
          </a:p>
        </p:txBody>
      </p:sp>
      <p:grpSp>
        <p:nvGrpSpPr>
          <p:cNvPr id="4" name="Group 3">
            <a:extLst>
              <a:ext uri="{FF2B5EF4-FFF2-40B4-BE49-F238E27FC236}">
                <a16:creationId xmlns:a16="http://schemas.microsoft.com/office/drawing/2014/main" id="{C892666F-147D-4700-8CBC-076370F6E250}"/>
              </a:ext>
            </a:extLst>
          </p:cNvPr>
          <p:cNvGrpSpPr>
            <a:grpSpLocks noChangeAspect="1"/>
          </p:cNvGrpSpPr>
          <p:nvPr/>
        </p:nvGrpSpPr>
        <p:grpSpPr>
          <a:xfrm>
            <a:off x="359923" y="729663"/>
            <a:ext cx="8229600" cy="1606344"/>
            <a:chOff x="609600" y="909762"/>
            <a:chExt cx="10972800" cy="3047267"/>
          </a:xfrm>
        </p:grpSpPr>
        <p:pic>
          <p:nvPicPr>
            <p:cNvPr id="5" name="Picture 4">
              <a:extLst>
                <a:ext uri="{FF2B5EF4-FFF2-40B4-BE49-F238E27FC236}">
                  <a16:creationId xmlns:a16="http://schemas.microsoft.com/office/drawing/2014/main" id="{D8ACED01-BAAA-42B0-9508-DB900732CCC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flipH="1">
              <a:off x="4615488" y="-3009883"/>
              <a:ext cx="2961024" cy="10972800"/>
            </a:xfrm>
            <a:prstGeom prst="rect">
              <a:avLst/>
            </a:prstGeom>
            <a:noFill/>
            <a:ln w="1">
              <a:noFill/>
              <a:miter lim="800000"/>
              <a:headEnd/>
              <a:tailEnd type="none" w="med" len="med"/>
            </a:ln>
            <a:effectLst/>
          </p:spPr>
        </p:pic>
        <p:cxnSp>
          <p:nvCxnSpPr>
            <p:cNvPr id="6" name="Straight Arrow Connector 5">
              <a:extLst>
                <a:ext uri="{FF2B5EF4-FFF2-40B4-BE49-F238E27FC236}">
                  <a16:creationId xmlns:a16="http://schemas.microsoft.com/office/drawing/2014/main" id="{98998F44-0263-46D2-9DCB-05869493287A}"/>
                </a:ext>
              </a:extLst>
            </p:cNvPr>
            <p:cNvCxnSpPr/>
            <p:nvPr/>
          </p:nvCxnSpPr>
          <p:spPr>
            <a:xfrm rot="16200000" flipH="1">
              <a:off x="1237260" y="1259526"/>
              <a:ext cx="1605086" cy="92472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Elbow Connector 7">
              <a:extLst>
                <a:ext uri="{FF2B5EF4-FFF2-40B4-BE49-F238E27FC236}">
                  <a16:creationId xmlns:a16="http://schemas.microsoft.com/office/drawing/2014/main" id="{32577811-889C-4A98-A56B-C41E68738406}"/>
                </a:ext>
              </a:extLst>
            </p:cNvPr>
            <p:cNvCxnSpPr/>
            <p:nvPr/>
          </p:nvCxnSpPr>
          <p:spPr>
            <a:xfrm rot="5400000">
              <a:off x="-267207" y="1786570"/>
              <a:ext cx="2716668" cy="963051"/>
            </a:xfrm>
            <a:prstGeom prst="bentConnector3">
              <a:avLst>
                <a:gd name="adj1" fmla="val 50000"/>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72B07D-23DF-45EF-933C-0645BB13F622}"/>
                </a:ext>
              </a:extLst>
            </p:cNvPr>
            <p:cNvCxnSpPr/>
            <p:nvPr/>
          </p:nvCxnSpPr>
          <p:spPr>
            <a:xfrm rot="16200000" flipH="1">
              <a:off x="1912834" y="583953"/>
              <a:ext cx="737861" cy="14278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9">
              <a:extLst>
                <a:ext uri="{FF2B5EF4-FFF2-40B4-BE49-F238E27FC236}">
                  <a16:creationId xmlns:a16="http://schemas.microsoft.com/office/drawing/2014/main" id="{E8D0C9E2-158A-43EE-A166-65CEF0CD02A4}"/>
                </a:ext>
              </a:extLst>
            </p:cNvPr>
            <p:cNvCxnSpPr/>
            <p:nvPr/>
          </p:nvCxnSpPr>
          <p:spPr>
            <a:xfrm>
              <a:off x="1563068" y="919344"/>
              <a:ext cx="7464848" cy="723486"/>
            </a:xfrm>
            <a:prstGeom prst="bentConnector3">
              <a:avLst>
                <a:gd name="adj1" fmla="val 100257"/>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10">
              <a:extLst>
                <a:ext uri="{FF2B5EF4-FFF2-40B4-BE49-F238E27FC236}">
                  <a16:creationId xmlns:a16="http://schemas.microsoft.com/office/drawing/2014/main" id="{0875B452-A74C-4628-8724-B9BDFD37D47C}"/>
                </a:ext>
              </a:extLst>
            </p:cNvPr>
            <p:cNvCxnSpPr/>
            <p:nvPr/>
          </p:nvCxnSpPr>
          <p:spPr>
            <a:xfrm>
              <a:off x="8980005" y="924135"/>
              <a:ext cx="2079425" cy="579746"/>
            </a:xfrm>
            <a:prstGeom prst="bentConnector3">
              <a:avLst>
                <a:gd name="adj1" fmla="val 102074"/>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1" name="Content Placeholder 5">
            <a:extLst>
              <a:ext uri="{FF2B5EF4-FFF2-40B4-BE49-F238E27FC236}">
                <a16:creationId xmlns:a16="http://schemas.microsoft.com/office/drawing/2014/main" id="{3170DE9C-3275-45D4-8F7A-6D0F6607B15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359923" y="2435731"/>
            <a:ext cx="8229600" cy="1778649"/>
          </a:xfrm>
          <a:prstGeom prst="rect">
            <a:avLst/>
          </a:prstGeom>
        </p:spPr>
      </p:pic>
      <p:sp>
        <p:nvSpPr>
          <p:cNvPr id="12" name="TextBox 11">
            <a:extLst>
              <a:ext uri="{FF2B5EF4-FFF2-40B4-BE49-F238E27FC236}">
                <a16:creationId xmlns:a16="http://schemas.microsoft.com/office/drawing/2014/main" id="{75C5DBE6-8B77-479F-B498-D242BB6DCF1F}"/>
              </a:ext>
            </a:extLst>
          </p:cNvPr>
          <p:cNvSpPr txBox="1"/>
          <p:nvPr/>
        </p:nvSpPr>
        <p:spPr>
          <a:xfrm>
            <a:off x="1233637" y="4314102"/>
            <a:ext cx="6324104" cy="307777"/>
          </a:xfrm>
          <a:prstGeom prst="rect">
            <a:avLst/>
          </a:prstGeom>
          <a:noFill/>
        </p:spPr>
        <p:txBody>
          <a:bodyPr wrap="none" rtlCol="0">
            <a:spAutoFit/>
          </a:bodyPr>
          <a:lstStyle/>
          <a:p>
            <a:pPr defTabSz="457189"/>
            <a:r>
              <a:rPr lang="en-US" sz="1400" dirty="0">
                <a:solidFill>
                  <a:prstClr val="black"/>
                </a:solidFill>
                <a:latin typeface="Calibri"/>
              </a:rPr>
              <a:t>Pen marking shows the routing of the circuit line, which was all on one internal layer</a:t>
            </a:r>
          </a:p>
        </p:txBody>
      </p:sp>
    </p:spTree>
    <p:extLst>
      <p:ext uri="{BB962C8B-B14F-4D97-AF65-F5344CB8AC3E}">
        <p14:creationId xmlns:p14="http://schemas.microsoft.com/office/powerpoint/2010/main" val="4023175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82C1-B0D6-4DCA-8A1A-BAA6F1419770}"/>
              </a:ext>
            </a:extLst>
          </p:cNvPr>
          <p:cNvSpPr>
            <a:spLocks noGrp="1"/>
          </p:cNvSpPr>
          <p:nvPr>
            <p:ph type="title"/>
          </p:nvPr>
        </p:nvSpPr>
        <p:spPr/>
        <p:txBody>
          <a:bodyPr>
            <a:normAutofit fontScale="90000"/>
          </a:bodyPr>
          <a:lstStyle/>
          <a:p>
            <a:r>
              <a:rPr lang="en-US" dirty="0"/>
              <a:t>Exposing Probe Points in the Board</a:t>
            </a:r>
          </a:p>
        </p:txBody>
      </p:sp>
      <p:sp>
        <p:nvSpPr>
          <p:cNvPr id="3" name="Slide Number Placeholder 2">
            <a:extLst>
              <a:ext uri="{FF2B5EF4-FFF2-40B4-BE49-F238E27FC236}">
                <a16:creationId xmlns:a16="http://schemas.microsoft.com/office/drawing/2014/main" id="{DA218E06-9F9B-41BD-8048-FFE5F574985E}"/>
              </a:ext>
            </a:extLst>
          </p:cNvPr>
          <p:cNvSpPr>
            <a:spLocks noGrp="1"/>
          </p:cNvSpPr>
          <p:nvPr>
            <p:ph type="sldNum" idx="12"/>
          </p:nvPr>
        </p:nvSpPr>
        <p:spPr/>
        <p:txBody>
          <a:bodyPr/>
          <a:lstStyle/>
          <a:p>
            <a:pPr defTabSz="457189"/>
            <a:fld id="{00000000-1234-1234-1234-123412341234}" type="slidenum">
              <a:rPr lang="en-US">
                <a:solidFill>
                  <a:prstClr val="white"/>
                </a:solidFill>
              </a:rPr>
              <a:pPr defTabSz="457189"/>
              <a:t>13</a:t>
            </a:fld>
            <a:endParaRPr lang="en-US" dirty="0">
              <a:solidFill>
                <a:prstClr val="white"/>
              </a:solidFill>
            </a:endParaRPr>
          </a:p>
        </p:txBody>
      </p:sp>
      <p:pic>
        <p:nvPicPr>
          <p:cNvPr id="4" name="Content Placeholder 4">
            <a:extLst>
              <a:ext uri="{FF2B5EF4-FFF2-40B4-BE49-F238E27FC236}">
                <a16:creationId xmlns:a16="http://schemas.microsoft.com/office/drawing/2014/main" id="{08FFAB55-7990-41B6-B879-6BC86145CC3D}"/>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359923" y="2880922"/>
            <a:ext cx="8229600" cy="1840910"/>
          </a:xfrm>
          <a:prstGeom prst="rect">
            <a:avLst/>
          </a:prstGeom>
        </p:spPr>
      </p:pic>
      <p:sp>
        <p:nvSpPr>
          <p:cNvPr id="5" name="TextBox 4">
            <a:extLst>
              <a:ext uri="{FF2B5EF4-FFF2-40B4-BE49-F238E27FC236}">
                <a16:creationId xmlns:a16="http://schemas.microsoft.com/office/drawing/2014/main" id="{B792DE0D-979B-4313-B415-B3D97E6F25AF}"/>
              </a:ext>
            </a:extLst>
          </p:cNvPr>
          <p:cNvSpPr txBox="1"/>
          <p:nvPr/>
        </p:nvSpPr>
        <p:spPr>
          <a:xfrm>
            <a:off x="4739529" y="3807022"/>
            <a:ext cx="340158" cy="461665"/>
          </a:xfrm>
          <a:prstGeom prst="rect">
            <a:avLst/>
          </a:prstGeom>
          <a:noFill/>
        </p:spPr>
        <p:txBody>
          <a:bodyPr wrap="none" rtlCol="0">
            <a:spAutoFit/>
          </a:bodyPr>
          <a:lstStyle/>
          <a:p>
            <a:pPr defTabSz="457189"/>
            <a:r>
              <a:rPr lang="en-US" sz="2400" b="1" dirty="0">
                <a:solidFill>
                  <a:srgbClr val="FFFF00"/>
                </a:solidFill>
                <a:latin typeface="Calibri"/>
              </a:rPr>
              <a:t>1</a:t>
            </a:r>
          </a:p>
        </p:txBody>
      </p:sp>
      <p:sp>
        <p:nvSpPr>
          <p:cNvPr id="6" name="TextBox 5">
            <a:extLst>
              <a:ext uri="{FF2B5EF4-FFF2-40B4-BE49-F238E27FC236}">
                <a16:creationId xmlns:a16="http://schemas.microsoft.com/office/drawing/2014/main" id="{480D4A32-20AD-4EB7-9390-7A5D382543FF}"/>
              </a:ext>
            </a:extLst>
          </p:cNvPr>
          <p:cNvSpPr txBox="1"/>
          <p:nvPr/>
        </p:nvSpPr>
        <p:spPr>
          <a:xfrm>
            <a:off x="1451874" y="3129950"/>
            <a:ext cx="340158" cy="461665"/>
          </a:xfrm>
          <a:prstGeom prst="rect">
            <a:avLst/>
          </a:prstGeom>
          <a:noFill/>
        </p:spPr>
        <p:txBody>
          <a:bodyPr wrap="none" rtlCol="0">
            <a:spAutoFit/>
          </a:bodyPr>
          <a:lstStyle/>
          <a:p>
            <a:pPr defTabSz="457189"/>
            <a:r>
              <a:rPr lang="en-US" sz="2400" b="1" dirty="0">
                <a:solidFill>
                  <a:srgbClr val="FFFF00"/>
                </a:solidFill>
                <a:latin typeface="Calibri"/>
              </a:rPr>
              <a:t>4</a:t>
            </a:r>
          </a:p>
        </p:txBody>
      </p:sp>
      <p:sp>
        <p:nvSpPr>
          <p:cNvPr id="7" name="TextBox 6">
            <a:extLst>
              <a:ext uri="{FF2B5EF4-FFF2-40B4-BE49-F238E27FC236}">
                <a16:creationId xmlns:a16="http://schemas.microsoft.com/office/drawing/2014/main" id="{7519AD4F-0044-49A3-BD8D-CB183487D8A5}"/>
              </a:ext>
            </a:extLst>
          </p:cNvPr>
          <p:cNvSpPr txBox="1"/>
          <p:nvPr/>
        </p:nvSpPr>
        <p:spPr>
          <a:xfrm>
            <a:off x="6590921" y="3702322"/>
            <a:ext cx="340158" cy="461665"/>
          </a:xfrm>
          <a:prstGeom prst="rect">
            <a:avLst/>
          </a:prstGeom>
          <a:noFill/>
        </p:spPr>
        <p:txBody>
          <a:bodyPr wrap="none" rtlCol="0">
            <a:spAutoFit/>
          </a:bodyPr>
          <a:lstStyle/>
          <a:p>
            <a:pPr defTabSz="457189"/>
            <a:r>
              <a:rPr lang="en-US" sz="2400" b="1" dirty="0">
                <a:solidFill>
                  <a:srgbClr val="FFFF00"/>
                </a:solidFill>
                <a:latin typeface="Calibri"/>
              </a:rPr>
              <a:t>3</a:t>
            </a:r>
          </a:p>
        </p:txBody>
      </p:sp>
      <p:sp>
        <p:nvSpPr>
          <p:cNvPr id="8" name="TextBox 7">
            <a:extLst>
              <a:ext uri="{FF2B5EF4-FFF2-40B4-BE49-F238E27FC236}">
                <a16:creationId xmlns:a16="http://schemas.microsoft.com/office/drawing/2014/main" id="{AA0514F4-5C60-4372-A77F-60C1A8A48C67}"/>
              </a:ext>
            </a:extLst>
          </p:cNvPr>
          <p:cNvSpPr txBox="1"/>
          <p:nvPr/>
        </p:nvSpPr>
        <p:spPr>
          <a:xfrm>
            <a:off x="2632831" y="3758162"/>
            <a:ext cx="340158" cy="461665"/>
          </a:xfrm>
          <a:prstGeom prst="rect">
            <a:avLst/>
          </a:prstGeom>
          <a:noFill/>
        </p:spPr>
        <p:txBody>
          <a:bodyPr wrap="none" rtlCol="0">
            <a:spAutoFit/>
          </a:bodyPr>
          <a:lstStyle/>
          <a:p>
            <a:pPr defTabSz="457189"/>
            <a:r>
              <a:rPr lang="en-US" sz="2400" b="1" dirty="0">
                <a:solidFill>
                  <a:srgbClr val="FFFF00"/>
                </a:solidFill>
                <a:latin typeface="Calibri"/>
              </a:rPr>
              <a:t>2</a:t>
            </a:r>
          </a:p>
        </p:txBody>
      </p:sp>
      <p:sp>
        <p:nvSpPr>
          <p:cNvPr id="9" name="TextBox 8">
            <a:extLst>
              <a:ext uri="{FF2B5EF4-FFF2-40B4-BE49-F238E27FC236}">
                <a16:creationId xmlns:a16="http://schemas.microsoft.com/office/drawing/2014/main" id="{BEA61032-29D2-4549-B6E7-BBCF67FE8429}"/>
              </a:ext>
            </a:extLst>
          </p:cNvPr>
          <p:cNvSpPr txBox="1"/>
          <p:nvPr/>
        </p:nvSpPr>
        <p:spPr>
          <a:xfrm>
            <a:off x="359924" y="768077"/>
            <a:ext cx="8229600" cy="2154436"/>
          </a:xfrm>
          <a:prstGeom prst="rect">
            <a:avLst/>
          </a:prstGeom>
          <a:noFill/>
        </p:spPr>
        <p:txBody>
          <a:bodyPr wrap="square" rtlCol="0">
            <a:spAutoFit/>
          </a:bodyPr>
          <a:lstStyle/>
          <a:p>
            <a:pPr defTabSz="457189"/>
            <a:r>
              <a:rPr lang="en-US" sz="1600" b="1" dirty="0">
                <a:solidFill>
                  <a:prstClr val="black"/>
                </a:solidFill>
                <a:latin typeface="Calibri"/>
              </a:rPr>
              <a:t>Pits were dug down to, and beyond the plane of the affected circuit line – traces were exposed to allow probing</a:t>
            </a:r>
          </a:p>
          <a:p>
            <a:pPr marL="365751" lvl="1" indent="-182876" defTabSz="457189">
              <a:buClr>
                <a:srgbClr val="EEECE1">
                  <a:lumMod val="50000"/>
                </a:srgbClr>
              </a:buClr>
              <a:buSzPct val="100000"/>
              <a:buFont typeface="Wingdings" panose="05000000000000000000" pitchFamily="2" charset="2"/>
              <a:buChar char="Ø"/>
            </a:pPr>
            <a:r>
              <a:rPr lang="en-US" sz="1400" dirty="0">
                <a:solidFill>
                  <a:prstClr val="black"/>
                </a:solidFill>
                <a:latin typeface="Calibri"/>
              </a:rPr>
              <a:t>1</a:t>
            </a:r>
            <a:r>
              <a:rPr lang="en-US" sz="1400" baseline="30000" dirty="0">
                <a:solidFill>
                  <a:prstClr val="black"/>
                </a:solidFill>
                <a:latin typeface="Calibri"/>
              </a:rPr>
              <a:t>st</a:t>
            </a:r>
            <a:r>
              <a:rPr lang="en-US" sz="1400" dirty="0">
                <a:solidFill>
                  <a:prstClr val="black"/>
                </a:solidFill>
                <a:latin typeface="Calibri"/>
              </a:rPr>
              <a:t> was in the center (1)</a:t>
            </a:r>
          </a:p>
          <a:p>
            <a:pPr marL="822940" lvl="2" indent="-182876" defTabSz="457189">
              <a:buClr>
                <a:srgbClr val="EEECE1">
                  <a:lumMod val="50000"/>
                </a:srgbClr>
              </a:buClr>
              <a:buSzPct val="100000"/>
              <a:buFont typeface="Wingdings" panose="05000000000000000000" pitchFamily="2" charset="2"/>
              <a:buChar char="§"/>
            </a:pPr>
            <a:r>
              <a:rPr lang="en-US" sz="1200" dirty="0">
                <a:solidFill>
                  <a:prstClr val="black"/>
                </a:solidFill>
                <a:latin typeface="Calibri"/>
              </a:rPr>
              <a:t>High resistance remained between the center and the left and right ends</a:t>
            </a:r>
          </a:p>
          <a:p>
            <a:pPr marL="365751" lvl="1" indent="-182876" defTabSz="457189">
              <a:buClr>
                <a:srgbClr val="EEECE1">
                  <a:lumMod val="50000"/>
                </a:srgbClr>
              </a:buClr>
              <a:buSzPct val="100000"/>
              <a:buFont typeface="Wingdings" panose="05000000000000000000" pitchFamily="2" charset="2"/>
              <a:buChar char="Ø"/>
            </a:pPr>
            <a:r>
              <a:rPr lang="en-US" sz="1400" dirty="0">
                <a:solidFill>
                  <a:prstClr val="black"/>
                </a:solidFill>
                <a:latin typeface="Calibri"/>
              </a:rPr>
              <a:t>2</a:t>
            </a:r>
            <a:r>
              <a:rPr lang="en-US" sz="1400" baseline="30000" dirty="0">
                <a:solidFill>
                  <a:prstClr val="black"/>
                </a:solidFill>
                <a:latin typeface="Calibri"/>
              </a:rPr>
              <a:t>nd</a:t>
            </a:r>
            <a:r>
              <a:rPr lang="en-US" sz="1400" dirty="0">
                <a:solidFill>
                  <a:prstClr val="black"/>
                </a:solidFill>
                <a:latin typeface="Calibri"/>
              </a:rPr>
              <a:t> set (2 and 3) was dug between the center and ends</a:t>
            </a:r>
          </a:p>
          <a:p>
            <a:pPr marL="925807" lvl="2" indent="-285743" defTabSz="457189">
              <a:buClr>
                <a:srgbClr val="EEECE1">
                  <a:lumMod val="50000"/>
                </a:srgbClr>
              </a:buClr>
              <a:buSzPct val="100000"/>
              <a:buFont typeface="Wingdings" panose="05000000000000000000" pitchFamily="2" charset="2"/>
              <a:buChar char="§"/>
            </a:pPr>
            <a:r>
              <a:rPr lang="en-US" sz="1200" dirty="0">
                <a:solidFill>
                  <a:prstClr val="black"/>
                </a:solidFill>
                <a:latin typeface="Calibri"/>
              </a:rPr>
              <a:t>High resistance remained between 2 and the left end, and between 3 and the right end</a:t>
            </a:r>
          </a:p>
          <a:p>
            <a:pPr marL="925807" lvl="2" indent="-285743" defTabSz="457189">
              <a:buClr>
                <a:srgbClr val="EEECE1">
                  <a:lumMod val="50000"/>
                </a:srgbClr>
              </a:buClr>
              <a:buSzPct val="100000"/>
              <a:buFont typeface="Wingdings" panose="05000000000000000000" pitchFamily="2" charset="2"/>
              <a:buChar char="§"/>
            </a:pPr>
            <a:r>
              <a:rPr lang="en-US" sz="1200" dirty="0">
                <a:solidFill>
                  <a:prstClr val="black"/>
                </a:solidFill>
                <a:latin typeface="Calibri"/>
              </a:rPr>
              <a:t>Continuity was observed between 1 and 2 and between 1 and 3</a:t>
            </a:r>
          </a:p>
          <a:p>
            <a:pPr marL="365751" lvl="1" indent="-182876" defTabSz="457189">
              <a:buClr>
                <a:srgbClr val="EEECE1">
                  <a:lumMod val="50000"/>
                </a:srgbClr>
              </a:buClr>
              <a:buSzPct val="100000"/>
              <a:buFont typeface="Wingdings" panose="05000000000000000000" pitchFamily="2" charset="2"/>
              <a:buChar char="Ø"/>
            </a:pPr>
            <a:r>
              <a:rPr lang="en-US" sz="1400" dirty="0">
                <a:solidFill>
                  <a:prstClr val="black"/>
                </a:solidFill>
                <a:latin typeface="Calibri"/>
              </a:rPr>
              <a:t>Last pit (4) was dug between the left end and location 2</a:t>
            </a:r>
          </a:p>
          <a:p>
            <a:pPr marL="822940" lvl="2" indent="-182876" defTabSz="457189">
              <a:buClr>
                <a:srgbClr val="EEECE1">
                  <a:lumMod val="50000"/>
                </a:srgbClr>
              </a:buClr>
              <a:buSzPct val="100000"/>
              <a:buFont typeface="Wingdings" panose="05000000000000000000" pitchFamily="2" charset="2"/>
              <a:buChar char="§"/>
            </a:pPr>
            <a:r>
              <a:rPr lang="en-US" sz="1200" dirty="0">
                <a:solidFill>
                  <a:prstClr val="black"/>
                </a:solidFill>
                <a:latin typeface="Calibri"/>
              </a:rPr>
              <a:t>Continuity was observed between 2 and 4</a:t>
            </a:r>
          </a:p>
          <a:p>
            <a:pPr marL="822940" lvl="2" indent="-182876" defTabSz="457189">
              <a:buClr>
                <a:srgbClr val="EEECE1">
                  <a:lumMod val="50000"/>
                </a:srgbClr>
              </a:buClr>
              <a:buSzPct val="100000"/>
              <a:buFont typeface="Wingdings" panose="05000000000000000000" pitchFamily="2" charset="2"/>
              <a:buChar char="§"/>
            </a:pPr>
            <a:r>
              <a:rPr lang="en-US" sz="1200" dirty="0">
                <a:solidFill>
                  <a:prstClr val="black"/>
                </a:solidFill>
                <a:latin typeface="Calibri"/>
              </a:rPr>
              <a:t>High resistance was found between 4 and the left end</a:t>
            </a:r>
          </a:p>
        </p:txBody>
      </p:sp>
    </p:spTree>
    <p:extLst>
      <p:ext uri="{BB962C8B-B14F-4D97-AF65-F5344CB8AC3E}">
        <p14:creationId xmlns:p14="http://schemas.microsoft.com/office/powerpoint/2010/main" val="267647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14CA2E81-C395-47D1-9DEB-3C7B29DFCB30}"/>
              </a:ext>
            </a:extLst>
          </p:cNvPr>
          <p:cNvPicPr>
            <a:picLocks noGrp="1" noChangeAspect="1"/>
          </p:cNvPicPr>
          <p:nvPr>
            <p:ph idx="20"/>
          </p:nvPr>
        </p:nvPicPr>
        <p:blipFill>
          <a:blip r:embed="rId3" cstate="email">
            <a:extLst>
              <a:ext uri="{28A0092B-C50C-407E-A947-70E740481C1C}">
                <a14:useLocalDpi xmlns:a14="http://schemas.microsoft.com/office/drawing/2010/main"/>
              </a:ext>
            </a:extLst>
          </a:blip>
          <a:stretch>
            <a:fillRect/>
          </a:stretch>
        </p:blipFill>
        <p:spPr>
          <a:xfrm rot="10800000">
            <a:off x="3699652" y="1237280"/>
            <a:ext cx="4572000" cy="3424587"/>
          </a:xfrm>
        </p:spPr>
      </p:pic>
      <p:sp>
        <p:nvSpPr>
          <p:cNvPr id="2" name="Title 1">
            <a:extLst>
              <a:ext uri="{FF2B5EF4-FFF2-40B4-BE49-F238E27FC236}">
                <a16:creationId xmlns:a16="http://schemas.microsoft.com/office/drawing/2014/main" id="{12C6A3D7-158A-4858-A759-ED7303BC66B1}"/>
              </a:ext>
            </a:extLst>
          </p:cNvPr>
          <p:cNvSpPr>
            <a:spLocks noGrp="1"/>
          </p:cNvSpPr>
          <p:nvPr>
            <p:ph type="title"/>
          </p:nvPr>
        </p:nvSpPr>
        <p:spPr/>
        <p:txBody>
          <a:bodyPr>
            <a:normAutofit fontScale="90000"/>
          </a:bodyPr>
          <a:lstStyle/>
          <a:p>
            <a:r>
              <a:rPr lang="en-US" dirty="0"/>
              <a:t>Final Analysis of the Failure</a:t>
            </a:r>
          </a:p>
        </p:txBody>
      </p:sp>
      <p:sp>
        <p:nvSpPr>
          <p:cNvPr id="3" name="Slide Number Placeholder 2">
            <a:extLst>
              <a:ext uri="{FF2B5EF4-FFF2-40B4-BE49-F238E27FC236}">
                <a16:creationId xmlns:a16="http://schemas.microsoft.com/office/drawing/2014/main" id="{E69B09D3-BAD6-4314-B0F4-7FADE08B7231}"/>
              </a:ext>
            </a:extLst>
          </p:cNvPr>
          <p:cNvSpPr>
            <a:spLocks noGrp="1"/>
          </p:cNvSpPr>
          <p:nvPr>
            <p:ph type="sldNum" idx="19"/>
          </p:nvPr>
        </p:nvSpPr>
        <p:spPr/>
        <p:txBody>
          <a:bodyPr/>
          <a:lstStyle/>
          <a:p>
            <a:pPr defTabSz="457189"/>
            <a:fld id="{00000000-1234-1234-1234-123412341234}" type="slidenum">
              <a:rPr lang="en-US">
                <a:solidFill>
                  <a:prstClr val="white"/>
                </a:solidFill>
              </a:rPr>
              <a:pPr defTabSz="457189"/>
              <a:t>14</a:t>
            </a:fld>
            <a:endParaRPr lang="en-US" dirty="0">
              <a:solidFill>
                <a:prstClr val="white"/>
              </a:solidFill>
            </a:endParaRPr>
          </a:p>
        </p:txBody>
      </p:sp>
      <p:sp>
        <p:nvSpPr>
          <p:cNvPr id="4" name="Content Placeholder 3">
            <a:extLst>
              <a:ext uri="{FF2B5EF4-FFF2-40B4-BE49-F238E27FC236}">
                <a16:creationId xmlns:a16="http://schemas.microsoft.com/office/drawing/2014/main" id="{609D5E03-A29E-4F40-8715-F77C31B1AE47}"/>
              </a:ext>
            </a:extLst>
          </p:cNvPr>
          <p:cNvSpPr>
            <a:spLocks noGrp="1"/>
          </p:cNvSpPr>
          <p:nvPr>
            <p:ph idx="1"/>
          </p:nvPr>
        </p:nvSpPr>
        <p:spPr>
          <a:xfrm>
            <a:off x="359925" y="830135"/>
            <a:ext cx="3074312" cy="3802189"/>
          </a:xfrm>
        </p:spPr>
        <p:txBody>
          <a:bodyPr>
            <a:normAutofit/>
          </a:bodyPr>
          <a:lstStyle/>
          <a:p>
            <a:r>
              <a:rPr lang="en-US" b="1" dirty="0"/>
              <a:t>Final isolation</a:t>
            </a:r>
          </a:p>
          <a:p>
            <a:pPr marL="365751" lvl="1" indent="-182876">
              <a:buFont typeface="Wingdings" panose="05000000000000000000" pitchFamily="2" charset="2"/>
              <a:buChar char="Ø"/>
            </a:pPr>
            <a:r>
              <a:rPr lang="en-US" sz="1600" dirty="0"/>
              <a:t>The left section was excised from the board</a:t>
            </a:r>
          </a:p>
          <a:p>
            <a:pPr marL="365751" lvl="1" indent="-182876">
              <a:buFont typeface="Wingdings" panose="05000000000000000000" pitchFamily="2" charset="2"/>
              <a:buChar char="Ø"/>
            </a:pPr>
            <a:r>
              <a:rPr lang="en-US" sz="1600" dirty="0"/>
              <a:t>Flat sectioned to the layer in question</a:t>
            </a:r>
          </a:p>
          <a:p>
            <a:pPr marL="365751" lvl="1" indent="-182876">
              <a:buFont typeface="Wingdings" panose="05000000000000000000" pitchFamily="2" charset="2"/>
              <a:buChar char="Ø"/>
            </a:pPr>
            <a:r>
              <a:rPr lang="en-US" sz="1600" dirty="0"/>
              <a:t>The flat section expose additional areas that could be used as probe points (a, b, and c)</a:t>
            </a:r>
          </a:p>
          <a:p>
            <a:r>
              <a:rPr lang="en-US" b="1" dirty="0"/>
              <a:t>Probe results</a:t>
            </a:r>
          </a:p>
          <a:p>
            <a:pPr marL="365751" lvl="1" indent="-182876">
              <a:buFont typeface="Wingdings" panose="05000000000000000000" pitchFamily="2" charset="2"/>
              <a:buChar char="Ø"/>
            </a:pPr>
            <a:r>
              <a:rPr lang="en-US" dirty="0"/>
              <a:t>Continuity between a and b</a:t>
            </a:r>
          </a:p>
          <a:p>
            <a:pPr marL="365751" lvl="1" indent="-182876">
              <a:buFont typeface="Wingdings" panose="05000000000000000000" pitchFamily="2" charset="2"/>
              <a:buChar char="Ø"/>
            </a:pPr>
            <a:r>
              <a:rPr lang="en-US" dirty="0"/>
              <a:t>High resistance between b and c</a:t>
            </a:r>
          </a:p>
          <a:p>
            <a:endParaRPr lang="en-US" dirty="0"/>
          </a:p>
        </p:txBody>
      </p:sp>
      <p:pic>
        <p:nvPicPr>
          <p:cNvPr id="6" name="Content Placeholder 4">
            <a:extLst>
              <a:ext uri="{FF2B5EF4-FFF2-40B4-BE49-F238E27FC236}">
                <a16:creationId xmlns:a16="http://schemas.microsoft.com/office/drawing/2014/main" id="{3243A65D-789D-4B0D-8336-237D7C5C06DC}"/>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6641310" y="481634"/>
            <a:ext cx="2191768" cy="1430931"/>
          </a:xfrm>
          <a:prstGeom prst="rect">
            <a:avLst/>
          </a:prstGeom>
        </p:spPr>
      </p:pic>
      <p:sp>
        <p:nvSpPr>
          <p:cNvPr id="8" name="Oval 7">
            <a:extLst>
              <a:ext uri="{FF2B5EF4-FFF2-40B4-BE49-F238E27FC236}">
                <a16:creationId xmlns:a16="http://schemas.microsoft.com/office/drawing/2014/main" id="{1F14C035-DAB8-4527-B8AC-F6609DEA9D4B}"/>
              </a:ext>
            </a:extLst>
          </p:cNvPr>
          <p:cNvSpPr/>
          <p:nvPr/>
        </p:nvSpPr>
        <p:spPr>
          <a:xfrm>
            <a:off x="6980150" y="865542"/>
            <a:ext cx="970239" cy="10121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2400">
              <a:solidFill>
                <a:prstClr val="white"/>
              </a:solidFill>
              <a:latin typeface="Calibri"/>
            </a:endParaRPr>
          </a:p>
        </p:txBody>
      </p:sp>
      <p:sp>
        <p:nvSpPr>
          <p:cNvPr id="10" name="TextBox 9">
            <a:extLst>
              <a:ext uri="{FF2B5EF4-FFF2-40B4-BE49-F238E27FC236}">
                <a16:creationId xmlns:a16="http://schemas.microsoft.com/office/drawing/2014/main" id="{3F21BE3F-F97F-4799-8A6E-5127C261D668}"/>
              </a:ext>
            </a:extLst>
          </p:cNvPr>
          <p:cNvSpPr txBox="1"/>
          <p:nvPr/>
        </p:nvSpPr>
        <p:spPr>
          <a:xfrm>
            <a:off x="7319447" y="553136"/>
            <a:ext cx="1076128" cy="276999"/>
          </a:xfrm>
          <a:prstGeom prst="rect">
            <a:avLst/>
          </a:prstGeom>
          <a:noFill/>
        </p:spPr>
        <p:txBody>
          <a:bodyPr wrap="none" rtlCol="0">
            <a:spAutoFit/>
          </a:bodyPr>
          <a:lstStyle/>
          <a:p>
            <a:pPr defTabSz="457189"/>
            <a:r>
              <a:rPr lang="en-US" sz="1200" b="1" dirty="0">
                <a:solidFill>
                  <a:srgbClr val="FFFF00"/>
                </a:solidFill>
                <a:latin typeface="Calibri"/>
              </a:rPr>
              <a:t>Flat sectioned</a:t>
            </a:r>
          </a:p>
        </p:txBody>
      </p:sp>
      <p:sp>
        <p:nvSpPr>
          <p:cNvPr id="11" name="TextBox 10">
            <a:extLst>
              <a:ext uri="{FF2B5EF4-FFF2-40B4-BE49-F238E27FC236}">
                <a16:creationId xmlns:a16="http://schemas.microsoft.com/office/drawing/2014/main" id="{07F4C6D9-7910-4C1C-A025-7A6E7CBFD9AE}"/>
              </a:ext>
            </a:extLst>
          </p:cNvPr>
          <p:cNvSpPr txBox="1"/>
          <p:nvPr/>
        </p:nvSpPr>
        <p:spPr>
          <a:xfrm>
            <a:off x="5921309" y="2394194"/>
            <a:ext cx="312906" cy="461665"/>
          </a:xfrm>
          <a:prstGeom prst="rect">
            <a:avLst/>
          </a:prstGeom>
          <a:noFill/>
        </p:spPr>
        <p:txBody>
          <a:bodyPr wrap="none" rtlCol="0">
            <a:spAutoFit/>
          </a:bodyPr>
          <a:lstStyle/>
          <a:p>
            <a:pPr defTabSz="457189"/>
            <a:r>
              <a:rPr lang="en-US" sz="2400" b="1" dirty="0">
                <a:solidFill>
                  <a:srgbClr val="FFFF00"/>
                </a:solidFill>
                <a:latin typeface="Calibri"/>
              </a:rPr>
              <a:t>c</a:t>
            </a:r>
          </a:p>
        </p:txBody>
      </p:sp>
      <p:sp>
        <p:nvSpPr>
          <p:cNvPr id="12" name="TextBox 11">
            <a:extLst>
              <a:ext uri="{FF2B5EF4-FFF2-40B4-BE49-F238E27FC236}">
                <a16:creationId xmlns:a16="http://schemas.microsoft.com/office/drawing/2014/main" id="{23BAD012-EA06-45A0-AFFD-1296950E727A}"/>
              </a:ext>
            </a:extLst>
          </p:cNvPr>
          <p:cNvSpPr txBox="1"/>
          <p:nvPr/>
        </p:nvSpPr>
        <p:spPr>
          <a:xfrm>
            <a:off x="4853333" y="1437912"/>
            <a:ext cx="336952" cy="461665"/>
          </a:xfrm>
          <a:prstGeom prst="rect">
            <a:avLst/>
          </a:prstGeom>
          <a:noFill/>
        </p:spPr>
        <p:txBody>
          <a:bodyPr wrap="none" rtlCol="0">
            <a:spAutoFit/>
          </a:bodyPr>
          <a:lstStyle/>
          <a:p>
            <a:pPr defTabSz="457189"/>
            <a:r>
              <a:rPr lang="en-US" sz="2400" b="1" dirty="0">
                <a:solidFill>
                  <a:srgbClr val="FFFF00"/>
                </a:solidFill>
                <a:latin typeface="Calibri"/>
              </a:rPr>
              <a:t>a</a:t>
            </a:r>
          </a:p>
        </p:txBody>
      </p:sp>
      <p:sp>
        <p:nvSpPr>
          <p:cNvPr id="13" name="TextBox 12">
            <a:extLst>
              <a:ext uri="{FF2B5EF4-FFF2-40B4-BE49-F238E27FC236}">
                <a16:creationId xmlns:a16="http://schemas.microsoft.com/office/drawing/2014/main" id="{05B1831D-BD3E-4D21-AED9-9FC78DC8D473}"/>
              </a:ext>
            </a:extLst>
          </p:cNvPr>
          <p:cNvSpPr txBox="1"/>
          <p:nvPr/>
        </p:nvSpPr>
        <p:spPr>
          <a:xfrm>
            <a:off x="6814764" y="2680378"/>
            <a:ext cx="349776" cy="461665"/>
          </a:xfrm>
          <a:prstGeom prst="rect">
            <a:avLst/>
          </a:prstGeom>
          <a:noFill/>
        </p:spPr>
        <p:txBody>
          <a:bodyPr wrap="none" rtlCol="0">
            <a:spAutoFit/>
          </a:bodyPr>
          <a:lstStyle/>
          <a:p>
            <a:pPr defTabSz="457189"/>
            <a:r>
              <a:rPr lang="en-US" sz="2400" b="1" dirty="0">
                <a:solidFill>
                  <a:srgbClr val="FFFF00"/>
                </a:solidFill>
                <a:latin typeface="Calibri"/>
              </a:rPr>
              <a:t>b</a:t>
            </a:r>
          </a:p>
        </p:txBody>
      </p:sp>
    </p:spTree>
    <p:extLst>
      <p:ext uri="{BB962C8B-B14F-4D97-AF65-F5344CB8AC3E}">
        <p14:creationId xmlns:p14="http://schemas.microsoft.com/office/powerpoint/2010/main" val="406158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D9A4-FDBC-448C-8245-4671E968C173}"/>
              </a:ext>
            </a:extLst>
          </p:cNvPr>
          <p:cNvSpPr>
            <a:spLocks noGrp="1"/>
          </p:cNvSpPr>
          <p:nvPr>
            <p:ph type="title"/>
          </p:nvPr>
        </p:nvSpPr>
        <p:spPr/>
        <p:txBody>
          <a:bodyPr>
            <a:normAutofit fontScale="90000"/>
          </a:bodyPr>
          <a:lstStyle/>
          <a:p>
            <a:r>
              <a:rPr lang="en-US" dirty="0"/>
              <a:t>Conclusion</a:t>
            </a:r>
          </a:p>
        </p:txBody>
      </p:sp>
      <p:sp>
        <p:nvSpPr>
          <p:cNvPr id="3" name="Slide Number Placeholder 2">
            <a:extLst>
              <a:ext uri="{FF2B5EF4-FFF2-40B4-BE49-F238E27FC236}">
                <a16:creationId xmlns:a16="http://schemas.microsoft.com/office/drawing/2014/main" id="{FC975A85-C822-498A-BA2E-2F49F0595E42}"/>
              </a:ext>
            </a:extLst>
          </p:cNvPr>
          <p:cNvSpPr>
            <a:spLocks noGrp="1"/>
          </p:cNvSpPr>
          <p:nvPr>
            <p:ph type="sldNum" idx="19"/>
          </p:nvPr>
        </p:nvSpPr>
        <p:spPr/>
        <p:txBody>
          <a:bodyPr/>
          <a:lstStyle/>
          <a:p>
            <a:pPr defTabSz="457189"/>
            <a:fld id="{00000000-1234-1234-1234-123412341234}" type="slidenum">
              <a:rPr lang="en-US">
                <a:solidFill>
                  <a:prstClr val="white"/>
                </a:solidFill>
              </a:rPr>
              <a:pPr defTabSz="457189"/>
              <a:t>15</a:t>
            </a:fld>
            <a:endParaRPr lang="en-US" dirty="0">
              <a:solidFill>
                <a:prstClr val="white"/>
              </a:solidFill>
            </a:endParaRPr>
          </a:p>
        </p:txBody>
      </p:sp>
      <p:sp>
        <p:nvSpPr>
          <p:cNvPr id="5" name="Content Placeholder 4">
            <a:extLst>
              <a:ext uri="{FF2B5EF4-FFF2-40B4-BE49-F238E27FC236}">
                <a16:creationId xmlns:a16="http://schemas.microsoft.com/office/drawing/2014/main" id="{6984679C-E81C-422B-B651-AC31D0B7CD44}"/>
              </a:ext>
            </a:extLst>
          </p:cNvPr>
          <p:cNvSpPr>
            <a:spLocks noGrp="1"/>
          </p:cNvSpPr>
          <p:nvPr>
            <p:ph idx="1"/>
          </p:nvPr>
        </p:nvSpPr>
        <p:spPr>
          <a:xfrm>
            <a:off x="359924" y="830135"/>
            <a:ext cx="3120671" cy="3802189"/>
          </a:xfrm>
        </p:spPr>
        <p:txBody>
          <a:bodyPr>
            <a:normAutofit fontScale="85000" lnSpcReduction="20000"/>
          </a:bodyPr>
          <a:lstStyle/>
          <a:p>
            <a:pPr>
              <a:spcAft>
                <a:spcPts val="600"/>
              </a:spcAft>
            </a:pPr>
            <a:r>
              <a:rPr lang="en-US" b="1" dirty="0"/>
              <a:t>Fine dark line around the edge of the pad</a:t>
            </a:r>
          </a:p>
          <a:p>
            <a:pPr marL="365751" lvl="1" indent="-182876">
              <a:spcAft>
                <a:spcPts val="600"/>
              </a:spcAft>
              <a:buFont typeface="Wingdings" panose="05000000000000000000" pitchFamily="2" charset="2"/>
              <a:buChar char="Ø"/>
            </a:pPr>
            <a:r>
              <a:rPr lang="en-US" dirty="0"/>
              <a:t>This is drill smear</a:t>
            </a:r>
          </a:p>
          <a:p>
            <a:pPr marL="365751" lvl="1" indent="-182876">
              <a:spcAft>
                <a:spcPts val="600"/>
              </a:spcAft>
              <a:buFont typeface="Wingdings" panose="05000000000000000000" pitchFamily="2" charset="2"/>
              <a:buChar char="Ø"/>
            </a:pPr>
            <a:r>
              <a:rPr lang="en-US" dirty="0"/>
              <a:t>The plated via does not fully contact the pad</a:t>
            </a:r>
          </a:p>
          <a:p>
            <a:pPr marL="365751" lvl="1" indent="-182876">
              <a:spcAft>
                <a:spcPts val="600"/>
              </a:spcAft>
              <a:buFont typeface="Wingdings" panose="05000000000000000000" pitchFamily="2" charset="2"/>
              <a:buChar char="Ø"/>
            </a:pPr>
            <a:r>
              <a:rPr lang="en-US" dirty="0"/>
              <a:t>This accounts for the high resistance reading</a:t>
            </a:r>
          </a:p>
          <a:p>
            <a:pPr marL="365751" lvl="1" indent="-182876">
              <a:spcAft>
                <a:spcPts val="600"/>
              </a:spcAft>
              <a:buFont typeface="Wingdings" panose="05000000000000000000" pitchFamily="2" charset="2"/>
              <a:buChar char="Ø"/>
            </a:pPr>
            <a:r>
              <a:rPr lang="en-US" dirty="0"/>
              <a:t>Some contact affords continuity but not to a low enough resistance</a:t>
            </a:r>
          </a:p>
          <a:p>
            <a:pPr>
              <a:spcAft>
                <a:spcPts val="600"/>
              </a:spcAft>
            </a:pPr>
            <a:r>
              <a:rPr lang="en-US" b="1" dirty="0"/>
              <a:t>Other pads in the flat section showed drill smear</a:t>
            </a:r>
          </a:p>
          <a:p>
            <a:pPr marL="468618" lvl="1" indent="-285743">
              <a:spcAft>
                <a:spcPts val="600"/>
              </a:spcAft>
              <a:buFont typeface="Wingdings" panose="05000000000000000000" pitchFamily="2" charset="2"/>
              <a:buChar char="Ø"/>
            </a:pPr>
            <a:r>
              <a:rPr lang="en-US" dirty="0"/>
              <a:t>In this case, pass/fail is a matter of degree</a:t>
            </a:r>
          </a:p>
          <a:p>
            <a:pPr marL="468618" lvl="1" indent="-285743">
              <a:spcAft>
                <a:spcPts val="600"/>
              </a:spcAft>
              <a:buFont typeface="Wingdings" panose="05000000000000000000" pitchFamily="2" charset="2"/>
              <a:buChar char="Ø"/>
            </a:pPr>
            <a:r>
              <a:rPr lang="en-US" dirty="0"/>
              <a:t>Other pads had sufficient contact with the via to allow acceptable trace continuity</a:t>
            </a:r>
          </a:p>
        </p:txBody>
      </p:sp>
      <p:sp>
        <p:nvSpPr>
          <p:cNvPr id="6" name="Content Placeholder 5">
            <a:extLst>
              <a:ext uri="{FF2B5EF4-FFF2-40B4-BE49-F238E27FC236}">
                <a16:creationId xmlns:a16="http://schemas.microsoft.com/office/drawing/2014/main" id="{FC75E56F-0A9B-4421-A240-AD90D38D0678}"/>
              </a:ext>
            </a:extLst>
          </p:cNvPr>
          <p:cNvSpPr>
            <a:spLocks noGrp="1"/>
          </p:cNvSpPr>
          <p:nvPr>
            <p:ph idx="20"/>
          </p:nvPr>
        </p:nvSpPr>
        <p:spPr/>
        <p:txBody>
          <a:bodyPr/>
          <a:lstStyle/>
          <a:p>
            <a:endParaRPr lang="en-US"/>
          </a:p>
        </p:txBody>
      </p:sp>
      <p:pic>
        <p:nvPicPr>
          <p:cNvPr id="4" name="Content Placeholder 4">
            <a:extLst>
              <a:ext uri="{FF2B5EF4-FFF2-40B4-BE49-F238E27FC236}">
                <a16:creationId xmlns:a16="http://schemas.microsoft.com/office/drawing/2014/main" id="{D539B967-CBAF-4D31-98CE-9DB6138F2B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3480594" y="595587"/>
            <a:ext cx="5384800" cy="4034432"/>
          </a:xfrm>
          <a:prstGeom prst="rect">
            <a:avLst/>
          </a:prstGeom>
        </p:spPr>
      </p:pic>
      <p:cxnSp>
        <p:nvCxnSpPr>
          <p:cNvPr id="8" name="Straight Arrow Connector 7">
            <a:extLst>
              <a:ext uri="{FF2B5EF4-FFF2-40B4-BE49-F238E27FC236}">
                <a16:creationId xmlns:a16="http://schemas.microsoft.com/office/drawing/2014/main" id="{C277C503-3FAA-4275-9F50-2FA4BCA8C4B1}"/>
              </a:ext>
            </a:extLst>
          </p:cNvPr>
          <p:cNvCxnSpPr/>
          <p:nvPr/>
        </p:nvCxnSpPr>
        <p:spPr>
          <a:xfrm>
            <a:off x="2708299" y="1060983"/>
            <a:ext cx="2840922" cy="12843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038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869" y="2092705"/>
            <a:ext cx="7886700" cy="994172"/>
          </a:xfrm>
        </p:spPr>
        <p:txBody>
          <a:bodyPr>
            <a:normAutofit/>
          </a:bodyPr>
          <a:lstStyle/>
          <a:p>
            <a:r>
              <a:rPr lang="en-US" dirty="0"/>
              <a:t>Joining Metallurgy Characterization between M1 chip and Si Bridge in Apple M1 Ultra Package </a:t>
            </a:r>
          </a:p>
        </p:txBody>
      </p:sp>
    </p:spTree>
    <p:extLst>
      <p:ext uri="{BB962C8B-B14F-4D97-AF65-F5344CB8AC3E}">
        <p14:creationId xmlns:p14="http://schemas.microsoft.com/office/powerpoint/2010/main" val="225172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7A72-08DF-7955-E618-B0475A94FE79}"/>
              </a:ext>
            </a:extLst>
          </p:cNvPr>
          <p:cNvSpPr>
            <a:spLocks noGrp="1"/>
          </p:cNvSpPr>
          <p:nvPr>
            <p:ph type="title"/>
          </p:nvPr>
        </p:nvSpPr>
        <p:spPr>
          <a:xfrm>
            <a:off x="628650" y="166688"/>
            <a:ext cx="7886700" cy="354807"/>
          </a:xfrm>
        </p:spPr>
        <p:txBody>
          <a:bodyPr vert="horz" lIns="68580" tIns="34290" rIns="68580" bIns="34290" rtlCol="0" anchor="ctr">
            <a:normAutofit fontScale="90000"/>
          </a:bodyPr>
          <a:lstStyle/>
          <a:p>
            <a:r>
              <a:rPr lang="en-US" dirty="0">
                <a:solidFill>
                  <a:schemeClr val="accent5">
                    <a:lumMod val="50000"/>
                  </a:schemeClr>
                </a:solidFill>
                <a:latin typeface="Calibri" panose="020F0502020204030204" pitchFamily="34" charset="0"/>
                <a:cs typeface="Calibri" panose="020F0502020204030204" pitchFamily="34" charset="0"/>
              </a:rPr>
              <a:t>Apple Mac Studio Ultra</a:t>
            </a:r>
          </a:p>
        </p:txBody>
      </p:sp>
      <p:pic>
        <p:nvPicPr>
          <p:cNvPr id="41" name="Picture 40" descr="A picture containing graphical user interface&#10;&#10;Description automatically generated"/>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 y="658892"/>
            <a:ext cx="4457700" cy="4082891"/>
          </a:xfrm>
          <a:prstGeom prst="rect">
            <a:avLst/>
          </a:prstGeom>
          <a:noFill/>
          <a:ln>
            <a:noFill/>
          </a:ln>
        </p:spPr>
      </p:pic>
      <p:sp>
        <p:nvSpPr>
          <p:cNvPr id="6" name="Oval 5"/>
          <p:cNvSpPr/>
          <p:nvPr/>
        </p:nvSpPr>
        <p:spPr>
          <a:xfrm>
            <a:off x="1528763" y="2471738"/>
            <a:ext cx="1685925" cy="42862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latin typeface="Calibri"/>
            </a:endParaRPr>
          </a:p>
        </p:txBody>
      </p:sp>
      <p:pic>
        <p:nvPicPr>
          <p:cNvPr id="42" name="Picture 4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26666" y="915725"/>
            <a:ext cx="4457700" cy="2506980"/>
          </a:xfrm>
          <a:prstGeom prst="rect">
            <a:avLst/>
          </a:prstGeom>
          <a:noFill/>
          <a:ln>
            <a:noFill/>
          </a:ln>
        </p:spPr>
      </p:pic>
      <p:sp>
        <p:nvSpPr>
          <p:cNvPr id="43" name="TextBox 42"/>
          <p:cNvSpPr txBox="1"/>
          <p:nvPr/>
        </p:nvSpPr>
        <p:spPr>
          <a:xfrm>
            <a:off x="6684674" y="4084635"/>
            <a:ext cx="1381917" cy="323165"/>
          </a:xfrm>
          <a:prstGeom prst="rect">
            <a:avLst/>
          </a:prstGeom>
          <a:noFill/>
        </p:spPr>
        <p:txBody>
          <a:bodyPr wrap="none" rtlCol="0">
            <a:spAutoFit/>
          </a:bodyPr>
          <a:lstStyle/>
          <a:p>
            <a:pPr defTabSz="457189"/>
            <a:r>
              <a:rPr lang="en-US" sz="1500" b="1" dirty="0">
                <a:solidFill>
                  <a:srgbClr val="FF0000"/>
                </a:solidFill>
                <a:latin typeface="Calibri"/>
              </a:rPr>
              <a:t>70mm Package</a:t>
            </a:r>
          </a:p>
        </p:txBody>
      </p:sp>
      <p:sp>
        <p:nvSpPr>
          <p:cNvPr id="44" name="TextBox 43"/>
          <p:cNvSpPr txBox="1"/>
          <p:nvPr/>
        </p:nvSpPr>
        <p:spPr>
          <a:xfrm>
            <a:off x="4791270" y="3703762"/>
            <a:ext cx="1291478" cy="553998"/>
          </a:xfrm>
          <a:prstGeom prst="rect">
            <a:avLst/>
          </a:prstGeom>
          <a:noFill/>
        </p:spPr>
        <p:txBody>
          <a:bodyPr wrap="square" rtlCol="0">
            <a:spAutoFit/>
          </a:bodyPr>
          <a:lstStyle/>
          <a:p>
            <a:pPr defTabSz="457189"/>
            <a:r>
              <a:rPr lang="en-US" sz="1500" dirty="0">
                <a:solidFill>
                  <a:prstClr val="black"/>
                </a:solidFill>
                <a:latin typeface="Calibri"/>
              </a:rPr>
              <a:t>Silicon bridge connection</a:t>
            </a:r>
          </a:p>
        </p:txBody>
      </p:sp>
      <p:cxnSp>
        <p:nvCxnSpPr>
          <p:cNvPr id="8" name="Straight Arrow Connector 7"/>
          <p:cNvCxnSpPr>
            <a:stCxn id="44" idx="1"/>
          </p:cNvCxnSpPr>
          <p:nvPr/>
        </p:nvCxnSpPr>
        <p:spPr>
          <a:xfrm flipH="1" flipV="1">
            <a:off x="3086101" y="2773018"/>
            <a:ext cx="1705169" cy="120774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49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E729F-84EB-6B6C-9937-5CD8DF02EB4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8608" y="705490"/>
            <a:ext cx="4457700" cy="3368040"/>
          </a:xfrm>
          <a:prstGeom prst="rect">
            <a:avLst/>
          </a:prstGeom>
          <a:noFill/>
          <a:ln>
            <a:noFill/>
          </a:ln>
        </p:spPr>
      </p:pic>
      <p:pic>
        <p:nvPicPr>
          <p:cNvPr id="4" name="Picture 3">
            <a:extLst>
              <a:ext uri="{FF2B5EF4-FFF2-40B4-BE49-F238E27FC236}">
                <a16:creationId xmlns:a16="http://schemas.microsoft.com/office/drawing/2014/main" id="{BF6B7BD2-4B34-2263-D321-001234C5A2D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10506" y="220607"/>
            <a:ext cx="4232782" cy="4874935"/>
          </a:xfrm>
          <a:prstGeom prst="rect">
            <a:avLst/>
          </a:prstGeom>
          <a:noFill/>
          <a:ln>
            <a:noFill/>
          </a:ln>
        </p:spPr>
      </p:pic>
    </p:spTree>
    <p:extLst>
      <p:ext uri="{BB962C8B-B14F-4D97-AF65-F5344CB8AC3E}">
        <p14:creationId xmlns:p14="http://schemas.microsoft.com/office/powerpoint/2010/main" val="50377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002" y="647559"/>
            <a:ext cx="5504186" cy="3654661"/>
          </a:xfrm>
          <a:prstGeom prst="rect">
            <a:avLst/>
          </a:prstGeom>
        </p:spPr>
      </p:pic>
      <p:sp>
        <p:nvSpPr>
          <p:cNvPr id="4" name="Title 3"/>
          <p:cNvSpPr>
            <a:spLocks noGrp="1"/>
          </p:cNvSpPr>
          <p:nvPr>
            <p:ph type="title"/>
          </p:nvPr>
        </p:nvSpPr>
        <p:spPr/>
        <p:txBody>
          <a:bodyPr>
            <a:normAutofit fontScale="90000"/>
          </a:bodyPr>
          <a:lstStyle/>
          <a:p>
            <a:r>
              <a:rPr lang="en-US" dirty="0"/>
              <a:t>Joining metallurgy between Apple Ultra M1 logic chip and Si bridge</a:t>
            </a:r>
          </a:p>
        </p:txBody>
      </p:sp>
      <p:sp>
        <p:nvSpPr>
          <p:cNvPr id="6" name="Right Brace 5"/>
          <p:cNvSpPr/>
          <p:nvPr/>
        </p:nvSpPr>
        <p:spPr>
          <a:xfrm>
            <a:off x="6198570" y="934453"/>
            <a:ext cx="105320" cy="101645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7" name="TextBox 6"/>
          <p:cNvSpPr txBox="1"/>
          <p:nvPr/>
        </p:nvSpPr>
        <p:spPr>
          <a:xfrm>
            <a:off x="6444315" y="1310303"/>
            <a:ext cx="1665649" cy="369332"/>
          </a:xfrm>
          <a:prstGeom prst="rect">
            <a:avLst/>
          </a:prstGeom>
          <a:noFill/>
        </p:spPr>
        <p:txBody>
          <a:bodyPr wrap="none" rtlCol="0">
            <a:spAutoFit/>
          </a:bodyPr>
          <a:lstStyle/>
          <a:p>
            <a:pPr defTabSz="457189"/>
            <a:r>
              <a:rPr lang="en-US" dirty="0">
                <a:solidFill>
                  <a:prstClr val="black"/>
                </a:solidFill>
                <a:latin typeface="Calibri"/>
              </a:rPr>
              <a:t>M1 chip circuits</a:t>
            </a:r>
          </a:p>
        </p:txBody>
      </p:sp>
      <p:sp>
        <p:nvSpPr>
          <p:cNvPr id="21" name="Right Brace 20"/>
          <p:cNvSpPr/>
          <p:nvPr/>
        </p:nvSpPr>
        <p:spPr>
          <a:xfrm>
            <a:off x="6164281" y="1982748"/>
            <a:ext cx="95522" cy="12736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22" name="TextBox 21"/>
          <p:cNvSpPr txBox="1"/>
          <p:nvPr/>
        </p:nvSpPr>
        <p:spPr>
          <a:xfrm>
            <a:off x="6453296" y="1927524"/>
            <a:ext cx="1715021" cy="369332"/>
          </a:xfrm>
          <a:prstGeom prst="rect">
            <a:avLst/>
          </a:prstGeom>
          <a:noFill/>
        </p:spPr>
        <p:txBody>
          <a:bodyPr wrap="none" rtlCol="0">
            <a:spAutoFit/>
          </a:bodyPr>
          <a:lstStyle/>
          <a:p>
            <a:pPr defTabSz="457189"/>
            <a:r>
              <a:rPr lang="en-US" dirty="0">
                <a:solidFill>
                  <a:prstClr val="black"/>
                </a:solidFill>
                <a:latin typeface="Calibri"/>
              </a:rPr>
              <a:t>Si bridge circuits</a:t>
            </a:r>
          </a:p>
        </p:txBody>
      </p:sp>
      <p:cxnSp>
        <p:nvCxnSpPr>
          <p:cNvPr id="12" name="Straight Connector 11"/>
          <p:cNvCxnSpPr/>
          <p:nvPr/>
        </p:nvCxnSpPr>
        <p:spPr>
          <a:xfrm>
            <a:off x="4020437" y="2563228"/>
            <a:ext cx="1777473"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9" name="Right Brace 18"/>
          <p:cNvSpPr/>
          <p:nvPr/>
        </p:nvSpPr>
        <p:spPr>
          <a:xfrm>
            <a:off x="6198570" y="2306053"/>
            <a:ext cx="134711" cy="198392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20" name="TextBox 19"/>
          <p:cNvSpPr txBox="1"/>
          <p:nvPr/>
        </p:nvSpPr>
        <p:spPr>
          <a:xfrm>
            <a:off x="6477789" y="3054195"/>
            <a:ext cx="2016987" cy="646331"/>
          </a:xfrm>
          <a:prstGeom prst="rect">
            <a:avLst/>
          </a:prstGeom>
          <a:noFill/>
        </p:spPr>
        <p:txBody>
          <a:bodyPr wrap="square" rtlCol="0">
            <a:spAutoFit/>
          </a:bodyPr>
          <a:lstStyle/>
          <a:p>
            <a:pPr defTabSz="457189"/>
            <a:r>
              <a:rPr lang="en-US" dirty="0">
                <a:solidFill>
                  <a:prstClr val="black"/>
                </a:solidFill>
                <a:latin typeface="Calibri"/>
              </a:rPr>
              <a:t>Core Substrate w/ embedded device</a:t>
            </a:r>
          </a:p>
        </p:txBody>
      </p:sp>
    </p:spTree>
    <p:extLst>
      <p:ext uri="{BB962C8B-B14F-4D97-AF65-F5344CB8AC3E}">
        <p14:creationId xmlns:p14="http://schemas.microsoft.com/office/powerpoint/2010/main" val="255194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3300" dirty="0"/>
              <a:t>Advance Packaging Design and Reliability</a:t>
            </a:r>
            <a:br>
              <a:rPr lang="en-US" sz="3300" dirty="0"/>
            </a:br>
            <a:r>
              <a:rPr lang="en-US" sz="3300" dirty="0"/>
              <a:t>at Binghamton University</a:t>
            </a:r>
            <a:br>
              <a:rPr lang="en-US" dirty="0"/>
            </a:br>
            <a:br>
              <a:rPr lang="en-US" dirty="0"/>
            </a:br>
            <a:r>
              <a:rPr lang="en-US" sz="1500" i="1" dirty="0"/>
              <a:t>A New York State Center for Advanced Technology</a:t>
            </a:r>
          </a:p>
        </p:txBody>
      </p:sp>
      <p:sp>
        <p:nvSpPr>
          <p:cNvPr id="3" name="Subtitle 2"/>
          <p:cNvSpPr>
            <a:spLocks noGrp="1"/>
          </p:cNvSpPr>
          <p:nvPr>
            <p:ph type="subTitle" idx="1"/>
          </p:nvPr>
        </p:nvSpPr>
        <p:spPr>
          <a:xfrm>
            <a:off x="2171700" y="3128406"/>
            <a:ext cx="4800600" cy="1314450"/>
          </a:xfrm>
        </p:spPr>
        <p:txBody>
          <a:bodyPr>
            <a:normAutofit/>
          </a:bodyPr>
          <a:lstStyle/>
          <a:p>
            <a:endParaRPr lang="en-US" dirty="0"/>
          </a:p>
        </p:txBody>
      </p:sp>
    </p:spTree>
    <p:extLst>
      <p:ext uri="{BB962C8B-B14F-4D97-AF65-F5344CB8AC3E}">
        <p14:creationId xmlns:p14="http://schemas.microsoft.com/office/powerpoint/2010/main" val="303389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Joining metallurgy between Apple Ultra M1 logic chip and Si bridge</a:t>
            </a:r>
          </a:p>
        </p:txBody>
      </p:sp>
      <p:grpSp>
        <p:nvGrpSpPr>
          <p:cNvPr id="9" name="Group 8">
            <a:extLst>
              <a:ext uri="{FF2B5EF4-FFF2-40B4-BE49-F238E27FC236}">
                <a16:creationId xmlns:a16="http://schemas.microsoft.com/office/drawing/2014/main" id="{84EAA78B-C5FC-5907-8A94-E88B40FE4C48}"/>
              </a:ext>
            </a:extLst>
          </p:cNvPr>
          <p:cNvGrpSpPr/>
          <p:nvPr/>
        </p:nvGrpSpPr>
        <p:grpSpPr>
          <a:xfrm>
            <a:off x="583135" y="673592"/>
            <a:ext cx="8166364" cy="4101170"/>
            <a:chOff x="1306285" y="1816464"/>
            <a:chExt cx="10888484" cy="5468226"/>
          </a:xfrm>
        </p:grpSpPr>
        <p:grpSp>
          <p:nvGrpSpPr>
            <p:cNvPr id="3" name="Group 2">
              <a:extLst>
                <a:ext uri="{FF2B5EF4-FFF2-40B4-BE49-F238E27FC236}">
                  <a16:creationId xmlns:a16="http://schemas.microsoft.com/office/drawing/2014/main" id="{6A360773-138E-8EEA-83DA-A4F809782063}"/>
                </a:ext>
              </a:extLst>
            </p:cNvPr>
            <p:cNvGrpSpPr/>
            <p:nvPr/>
          </p:nvGrpSpPr>
          <p:grpSpPr>
            <a:xfrm>
              <a:off x="1306285" y="1816464"/>
              <a:ext cx="10888484" cy="4897846"/>
              <a:chOff x="1306285" y="1816464"/>
              <a:chExt cx="10888484" cy="4897846"/>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6285" y="1816464"/>
                <a:ext cx="7346769" cy="4897846"/>
              </a:xfrm>
              <a:prstGeom prst="rect">
                <a:avLst/>
              </a:prstGeom>
            </p:spPr>
          </p:pic>
          <p:sp>
            <p:nvSpPr>
              <p:cNvPr id="6" name="Right Brace 5"/>
              <p:cNvSpPr/>
              <p:nvPr/>
            </p:nvSpPr>
            <p:spPr>
              <a:xfrm>
                <a:off x="8830491" y="1894114"/>
                <a:ext cx="143692" cy="100584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7" name="TextBox 6"/>
              <p:cNvSpPr txBox="1"/>
              <p:nvPr/>
            </p:nvSpPr>
            <p:spPr>
              <a:xfrm>
                <a:off x="9112431" y="2101335"/>
                <a:ext cx="1728252" cy="400109"/>
              </a:xfrm>
              <a:prstGeom prst="rect">
                <a:avLst/>
              </a:prstGeom>
              <a:noFill/>
            </p:spPr>
            <p:txBody>
              <a:bodyPr wrap="none" rtlCol="0">
                <a:spAutoFit/>
              </a:bodyPr>
              <a:lstStyle/>
              <a:p>
                <a:pPr defTabSz="457189"/>
                <a:r>
                  <a:rPr lang="en-US" sz="1350" dirty="0">
                    <a:solidFill>
                      <a:prstClr val="black"/>
                    </a:solidFill>
                    <a:latin typeface="Calibri"/>
                  </a:rPr>
                  <a:t>M1 chip circuits</a:t>
                </a:r>
              </a:p>
            </p:txBody>
          </p:sp>
          <p:sp>
            <p:nvSpPr>
              <p:cNvPr id="17" name="TextBox 16"/>
              <p:cNvSpPr txBox="1"/>
              <p:nvPr/>
            </p:nvSpPr>
            <p:spPr>
              <a:xfrm>
                <a:off x="4800194" y="3465245"/>
                <a:ext cx="1165817" cy="400109"/>
              </a:xfrm>
              <a:prstGeom prst="rect">
                <a:avLst/>
              </a:prstGeom>
              <a:noFill/>
            </p:spPr>
            <p:txBody>
              <a:bodyPr wrap="square" rtlCol="0">
                <a:spAutoFit/>
              </a:bodyPr>
              <a:lstStyle/>
              <a:p>
                <a:pPr defTabSz="457189"/>
                <a:r>
                  <a:rPr lang="en-US" sz="1350" dirty="0">
                    <a:solidFill>
                      <a:prstClr val="black"/>
                    </a:solidFill>
                    <a:latin typeface="Calibri"/>
                  </a:rPr>
                  <a:t>Cu bump</a:t>
                </a:r>
              </a:p>
            </p:txBody>
          </p:sp>
          <p:sp>
            <p:nvSpPr>
              <p:cNvPr id="21" name="Right Brace 20"/>
              <p:cNvSpPr/>
              <p:nvPr/>
            </p:nvSpPr>
            <p:spPr>
              <a:xfrm>
                <a:off x="8739050" y="5708470"/>
                <a:ext cx="143692" cy="100584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22" name="TextBox 21"/>
              <p:cNvSpPr txBox="1"/>
              <p:nvPr/>
            </p:nvSpPr>
            <p:spPr>
              <a:xfrm>
                <a:off x="9222377" y="6026723"/>
                <a:ext cx="1779804" cy="400109"/>
              </a:xfrm>
              <a:prstGeom prst="rect">
                <a:avLst/>
              </a:prstGeom>
              <a:noFill/>
            </p:spPr>
            <p:txBody>
              <a:bodyPr wrap="none" rtlCol="0">
                <a:spAutoFit/>
              </a:bodyPr>
              <a:lstStyle/>
              <a:p>
                <a:pPr defTabSz="457189"/>
                <a:r>
                  <a:rPr lang="en-US" sz="1350" dirty="0">
                    <a:solidFill>
                      <a:prstClr val="black"/>
                    </a:solidFill>
                    <a:latin typeface="Calibri"/>
                  </a:rPr>
                  <a:t>Si bridge circuits</a:t>
                </a:r>
              </a:p>
            </p:txBody>
          </p:sp>
          <p:sp>
            <p:nvSpPr>
              <p:cNvPr id="29" name="TextBox 28"/>
              <p:cNvSpPr txBox="1"/>
              <p:nvPr/>
            </p:nvSpPr>
            <p:spPr>
              <a:xfrm>
                <a:off x="4764530" y="5178630"/>
                <a:ext cx="1047743" cy="677108"/>
              </a:xfrm>
              <a:prstGeom prst="rect">
                <a:avLst/>
              </a:prstGeom>
              <a:noFill/>
            </p:spPr>
            <p:txBody>
              <a:bodyPr wrap="square" rtlCol="0">
                <a:spAutoFit/>
              </a:bodyPr>
              <a:lstStyle/>
              <a:p>
                <a:pPr defTabSz="457189"/>
                <a:r>
                  <a:rPr lang="en-US" sz="1350" dirty="0">
                    <a:solidFill>
                      <a:prstClr val="black"/>
                    </a:solidFill>
                    <a:latin typeface="Calibri"/>
                  </a:rPr>
                  <a:t>Cu bump</a:t>
                </a:r>
              </a:p>
            </p:txBody>
          </p:sp>
          <p:sp>
            <p:nvSpPr>
              <p:cNvPr id="39" name="TextBox 38"/>
              <p:cNvSpPr txBox="1"/>
              <p:nvPr/>
            </p:nvSpPr>
            <p:spPr>
              <a:xfrm>
                <a:off x="4773523" y="4589961"/>
                <a:ext cx="474917" cy="400109"/>
              </a:xfrm>
              <a:prstGeom prst="rect">
                <a:avLst/>
              </a:prstGeom>
              <a:noFill/>
            </p:spPr>
            <p:txBody>
              <a:bodyPr wrap="none" rtlCol="0">
                <a:spAutoFit/>
              </a:bodyPr>
              <a:lstStyle/>
              <a:p>
                <a:pPr defTabSz="457189"/>
                <a:r>
                  <a:rPr lang="en-US" sz="1350" dirty="0">
                    <a:solidFill>
                      <a:prstClr val="black"/>
                    </a:solidFill>
                    <a:latin typeface="Calibri"/>
                  </a:rPr>
                  <a:t>Sn</a:t>
                </a:r>
              </a:p>
            </p:txBody>
          </p:sp>
          <p:sp>
            <p:nvSpPr>
              <p:cNvPr id="42" name="TextBox 41"/>
              <p:cNvSpPr txBox="1"/>
              <p:nvPr/>
            </p:nvSpPr>
            <p:spPr>
              <a:xfrm>
                <a:off x="9248493" y="5547962"/>
                <a:ext cx="2946276" cy="400109"/>
              </a:xfrm>
              <a:prstGeom prst="rect">
                <a:avLst/>
              </a:prstGeom>
              <a:noFill/>
            </p:spPr>
            <p:txBody>
              <a:bodyPr wrap="none" rtlCol="0">
                <a:spAutoFit/>
              </a:bodyPr>
              <a:lstStyle/>
              <a:p>
                <a:pPr defTabSz="457189"/>
                <a:r>
                  <a:rPr lang="en-US" sz="1350" dirty="0">
                    <a:solidFill>
                      <a:prstClr val="black"/>
                    </a:solidFill>
                    <a:latin typeface="Calibri"/>
                  </a:rPr>
                  <a:t>Aluminum final metallization</a:t>
                </a:r>
              </a:p>
            </p:txBody>
          </p:sp>
          <p:cxnSp>
            <p:nvCxnSpPr>
              <p:cNvPr id="44" name="Straight Arrow Connector 43"/>
              <p:cNvCxnSpPr>
                <a:stCxn id="42" idx="1"/>
              </p:cNvCxnSpPr>
              <p:nvPr/>
            </p:nvCxnSpPr>
            <p:spPr>
              <a:xfrm flipH="1" flipV="1">
                <a:off x="8382549" y="5669646"/>
                <a:ext cx="865944" cy="7837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409563" y="3304708"/>
                <a:ext cx="1169209" cy="400109"/>
              </a:xfrm>
              <a:prstGeom prst="rect">
                <a:avLst/>
              </a:prstGeom>
              <a:noFill/>
            </p:spPr>
            <p:txBody>
              <a:bodyPr wrap="none" rtlCol="0">
                <a:spAutoFit/>
              </a:bodyPr>
              <a:lstStyle/>
              <a:p>
                <a:pPr defTabSz="457189"/>
                <a:r>
                  <a:rPr lang="en-US" sz="1350" dirty="0">
                    <a:solidFill>
                      <a:srgbClr val="FFFF00"/>
                    </a:solidFill>
                    <a:latin typeface="Calibri"/>
                  </a:rPr>
                  <a:t>Polyimide</a:t>
                </a:r>
              </a:p>
            </p:txBody>
          </p:sp>
          <p:cxnSp>
            <p:nvCxnSpPr>
              <p:cNvPr id="27" name="Straight Arrow Connector 26"/>
              <p:cNvCxnSpPr/>
              <p:nvPr/>
            </p:nvCxnSpPr>
            <p:spPr>
              <a:xfrm flipH="1" flipV="1">
                <a:off x="7837714" y="2916554"/>
                <a:ext cx="1425748" cy="266688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47937" y="4163786"/>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77072" y="5461267"/>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76796" y="4551940"/>
                <a:ext cx="1252908" cy="492443"/>
              </a:xfrm>
              <a:prstGeom prst="rect">
                <a:avLst/>
              </a:prstGeom>
              <a:noFill/>
            </p:spPr>
            <p:txBody>
              <a:bodyPr wrap="none" rtlCol="0">
                <a:spAutoFit/>
              </a:bodyPr>
              <a:lstStyle/>
              <a:p>
                <a:pPr defTabSz="457189"/>
                <a:r>
                  <a:rPr lang="en-US" sz="1350" dirty="0" err="1">
                    <a:solidFill>
                      <a:srgbClr val="FFFF00"/>
                    </a:solidFill>
                    <a:latin typeface="Calibri"/>
                  </a:rPr>
                  <a:t>Underfill</a:t>
                </a:r>
                <a:r>
                  <a:rPr lang="en-US" dirty="0">
                    <a:solidFill>
                      <a:srgbClr val="FFFF00"/>
                    </a:solidFill>
                    <a:latin typeface="Calibri"/>
                  </a:rPr>
                  <a:t> </a:t>
                </a:r>
                <a:r>
                  <a:rPr lang="en-US" sz="1350" dirty="0">
                    <a:solidFill>
                      <a:srgbClr val="FFFF00"/>
                    </a:solidFill>
                    <a:latin typeface="Calibri"/>
                  </a:rPr>
                  <a:t>1</a:t>
                </a:r>
              </a:p>
            </p:txBody>
          </p:sp>
          <p:sp>
            <p:nvSpPr>
              <p:cNvPr id="2" name="TextBox 1"/>
              <p:cNvSpPr txBox="1"/>
              <p:nvPr/>
            </p:nvSpPr>
            <p:spPr>
              <a:xfrm>
                <a:off x="9365632" y="2572331"/>
                <a:ext cx="2685690" cy="2893100"/>
              </a:xfrm>
              <a:prstGeom prst="rect">
                <a:avLst/>
              </a:prstGeom>
              <a:noFill/>
            </p:spPr>
            <p:txBody>
              <a:bodyPr wrap="square" rtlCol="0">
                <a:spAutoFit/>
              </a:bodyPr>
              <a:lstStyle/>
              <a:p>
                <a:pPr defTabSz="457189"/>
                <a:r>
                  <a:rPr lang="en-US" sz="1350" dirty="0">
                    <a:solidFill>
                      <a:prstClr val="black"/>
                    </a:solidFill>
                    <a:latin typeface="Calibri"/>
                  </a:rPr>
                  <a:t>The second cu bump is made to enhance the strength of the interconnect, compare to solder on flat, the solder is able to have more surface area. The top bump is also 10% larger than the bottom to better distribute stress</a:t>
                </a:r>
              </a:p>
            </p:txBody>
          </p:sp>
        </p:grpSp>
        <p:sp>
          <p:nvSpPr>
            <p:cNvPr id="8" name="TextBox 7">
              <a:extLst>
                <a:ext uri="{FF2B5EF4-FFF2-40B4-BE49-F238E27FC236}">
                  <a16:creationId xmlns:a16="http://schemas.microsoft.com/office/drawing/2014/main" id="{D3F819A8-BD65-0C55-2B04-00676DE48AD2}"/>
                </a:ext>
              </a:extLst>
            </p:cNvPr>
            <p:cNvSpPr txBox="1"/>
            <p:nvPr/>
          </p:nvSpPr>
          <p:spPr>
            <a:xfrm>
              <a:off x="4372189" y="6853803"/>
              <a:ext cx="1893937" cy="430887"/>
            </a:xfrm>
            <a:prstGeom prst="rect">
              <a:avLst/>
            </a:prstGeom>
            <a:noFill/>
          </p:spPr>
          <p:txBody>
            <a:bodyPr wrap="none" rtlCol="0">
              <a:spAutoFit/>
            </a:bodyPr>
            <a:lstStyle/>
            <a:p>
              <a:pPr defTabSz="457189"/>
              <a:r>
                <a:rPr lang="en-US" sz="1500" b="1" dirty="0">
                  <a:solidFill>
                    <a:srgbClr val="FF0000"/>
                  </a:solidFill>
                  <a:latin typeface="Calibri"/>
                </a:rPr>
                <a:t>25 micron pitch</a:t>
              </a:r>
            </a:p>
          </p:txBody>
        </p:sp>
      </p:grpSp>
    </p:spTree>
    <p:extLst>
      <p:ext uri="{BB962C8B-B14F-4D97-AF65-F5344CB8AC3E}">
        <p14:creationId xmlns:p14="http://schemas.microsoft.com/office/powerpoint/2010/main" val="2613775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Joining metallurgy between Apple Ultra M1 logic chip and Si bridge</a:t>
            </a:r>
          </a:p>
        </p:txBody>
      </p:sp>
      <p:grpSp>
        <p:nvGrpSpPr>
          <p:cNvPr id="2" name="Group 1">
            <a:extLst>
              <a:ext uri="{FF2B5EF4-FFF2-40B4-BE49-F238E27FC236}">
                <a16:creationId xmlns:a16="http://schemas.microsoft.com/office/drawing/2014/main" id="{94B87235-2C18-9C49-AD95-10181EC93DED}"/>
              </a:ext>
            </a:extLst>
          </p:cNvPr>
          <p:cNvGrpSpPr/>
          <p:nvPr/>
        </p:nvGrpSpPr>
        <p:grpSpPr>
          <a:xfrm>
            <a:off x="752742" y="609290"/>
            <a:ext cx="7806050" cy="3700892"/>
            <a:chOff x="1368700" y="1488709"/>
            <a:chExt cx="10408067" cy="4934522"/>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8700" y="1904340"/>
              <a:ext cx="6778336" cy="4518891"/>
            </a:xfrm>
            <a:prstGeom prst="rect">
              <a:avLst/>
            </a:prstGeom>
          </p:spPr>
        </p:pic>
        <p:sp>
          <p:nvSpPr>
            <p:cNvPr id="6" name="Right Brace 5"/>
            <p:cNvSpPr/>
            <p:nvPr/>
          </p:nvSpPr>
          <p:spPr>
            <a:xfrm>
              <a:off x="8830491" y="1894113"/>
              <a:ext cx="140981" cy="133216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sp>
          <p:nvSpPr>
            <p:cNvPr id="7" name="TextBox 6"/>
            <p:cNvSpPr txBox="1"/>
            <p:nvPr/>
          </p:nvSpPr>
          <p:spPr>
            <a:xfrm>
              <a:off x="9112431" y="2101334"/>
              <a:ext cx="1728252" cy="400109"/>
            </a:xfrm>
            <a:prstGeom prst="rect">
              <a:avLst/>
            </a:prstGeom>
            <a:noFill/>
          </p:spPr>
          <p:txBody>
            <a:bodyPr wrap="none" rtlCol="0">
              <a:spAutoFit/>
            </a:bodyPr>
            <a:lstStyle/>
            <a:p>
              <a:pPr defTabSz="457189"/>
              <a:r>
                <a:rPr lang="en-US" sz="1350" dirty="0">
                  <a:solidFill>
                    <a:prstClr val="black"/>
                  </a:solidFill>
                  <a:latin typeface="Calibri"/>
                </a:rPr>
                <a:t>M1 chip circuits</a:t>
              </a:r>
            </a:p>
          </p:txBody>
        </p:sp>
        <p:sp>
          <p:nvSpPr>
            <p:cNvPr id="17" name="TextBox 16"/>
            <p:cNvSpPr txBox="1"/>
            <p:nvPr/>
          </p:nvSpPr>
          <p:spPr>
            <a:xfrm>
              <a:off x="4489643" y="3430739"/>
              <a:ext cx="1047743" cy="677108"/>
            </a:xfrm>
            <a:prstGeom prst="rect">
              <a:avLst/>
            </a:prstGeom>
            <a:noFill/>
          </p:spPr>
          <p:txBody>
            <a:bodyPr wrap="square" rtlCol="0">
              <a:spAutoFit/>
            </a:bodyPr>
            <a:lstStyle/>
            <a:p>
              <a:pPr defTabSz="457189"/>
              <a:r>
                <a:rPr lang="en-US" sz="1350" dirty="0">
                  <a:solidFill>
                    <a:prstClr val="white"/>
                  </a:solidFill>
                  <a:latin typeface="Calibri"/>
                </a:rPr>
                <a:t>Cu bump</a:t>
              </a:r>
            </a:p>
          </p:txBody>
        </p:sp>
        <p:sp>
          <p:nvSpPr>
            <p:cNvPr id="21" name="Right Brace 20"/>
            <p:cNvSpPr/>
            <p:nvPr/>
          </p:nvSpPr>
          <p:spPr>
            <a:xfrm>
              <a:off x="8514154" y="4921272"/>
              <a:ext cx="126151" cy="140768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sp>
          <p:nvSpPr>
            <p:cNvPr id="22" name="TextBox 21"/>
            <p:cNvSpPr txBox="1"/>
            <p:nvPr/>
          </p:nvSpPr>
          <p:spPr>
            <a:xfrm>
              <a:off x="9012977" y="5377576"/>
              <a:ext cx="2238791" cy="400109"/>
            </a:xfrm>
            <a:prstGeom prst="rect">
              <a:avLst/>
            </a:prstGeom>
            <a:noFill/>
          </p:spPr>
          <p:txBody>
            <a:bodyPr wrap="square" rtlCol="0">
              <a:spAutoFit/>
            </a:bodyPr>
            <a:lstStyle/>
            <a:p>
              <a:pPr defTabSz="457189"/>
              <a:r>
                <a:rPr lang="en-US" sz="1350" dirty="0">
                  <a:solidFill>
                    <a:prstClr val="black"/>
                  </a:solidFill>
                  <a:latin typeface="Calibri"/>
                </a:rPr>
                <a:t>Si bridge circuits</a:t>
              </a:r>
            </a:p>
          </p:txBody>
        </p:sp>
        <p:sp>
          <p:nvSpPr>
            <p:cNvPr id="39" name="TextBox 38"/>
            <p:cNvSpPr txBox="1"/>
            <p:nvPr/>
          </p:nvSpPr>
          <p:spPr>
            <a:xfrm>
              <a:off x="4048904" y="4520949"/>
              <a:ext cx="1181264" cy="400109"/>
            </a:xfrm>
            <a:prstGeom prst="rect">
              <a:avLst/>
            </a:prstGeom>
            <a:noFill/>
          </p:spPr>
          <p:txBody>
            <a:bodyPr wrap="none" rtlCol="0">
              <a:spAutoFit/>
            </a:bodyPr>
            <a:lstStyle/>
            <a:p>
              <a:pPr defTabSz="457189"/>
              <a:r>
                <a:rPr lang="en-US" sz="1350" dirty="0">
                  <a:solidFill>
                    <a:prstClr val="white"/>
                  </a:solidFill>
                  <a:latin typeface="Calibri"/>
                </a:rPr>
                <a:t>C4 Bumps</a:t>
              </a:r>
            </a:p>
          </p:txBody>
        </p:sp>
        <p:sp>
          <p:nvSpPr>
            <p:cNvPr id="42" name="TextBox 41"/>
            <p:cNvSpPr txBox="1"/>
            <p:nvPr/>
          </p:nvSpPr>
          <p:spPr>
            <a:xfrm>
              <a:off x="8830491" y="1488709"/>
              <a:ext cx="2946276" cy="400109"/>
            </a:xfrm>
            <a:prstGeom prst="rect">
              <a:avLst/>
            </a:prstGeom>
            <a:noFill/>
          </p:spPr>
          <p:txBody>
            <a:bodyPr wrap="none" rtlCol="0">
              <a:spAutoFit/>
            </a:bodyPr>
            <a:lstStyle/>
            <a:p>
              <a:pPr defTabSz="457189"/>
              <a:r>
                <a:rPr lang="en-US" sz="1350" dirty="0">
                  <a:solidFill>
                    <a:prstClr val="black"/>
                  </a:solidFill>
                  <a:latin typeface="Calibri"/>
                </a:rPr>
                <a:t>Aluminum final metallization</a:t>
              </a:r>
            </a:p>
          </p:txBody>
        </p:sp>
        <p:cxnSp>
          <p:nvCxnSpPr>
            <p:cNvPr id="44" name="Straight Arrow Connector 43"/>
            <p:cNvCxnSpPr>
              <a:cxnSpLocks/>
              <a:stCxn id="42" idx="1"/>
            </p:cNvCxnSpPr>
            <p:nvPr/>
          </p:nvCxnSpPr>
          <p:spPr>
            <a:xfrm flipH="1">
              <a:off x="8147036" y="1688764"/>
              <a:ext cx="683455" cy="129940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840884" y="3684270"/>
              <a:ext cx="609568" cy="400109"/>
            </a:xfrm>
            <a:prstGeom prst="rect">
              <a:avLst/>
            </a:prstGeom>
            <a:noFill/>
          </p:spPr>
          <p:txBody>
            <a:bodyPr wrap="none" rtlCol="0">
              <a:spAutoFit/>
            </a:bodyPr>
            <a:lstStyle/>
            <a:p>
              <a:pPr defTabSz="457189"/>
              <a:r>
                <a:rPr lang="en-US" sz="1350" dirty="0">
                  <a:solidFill>
                    <a:srgbClr val="FFFF00"/>
                  </a:solidFill>
                  <a:latin typeface="Calibri"/>
                </a:rPr>
                <a:t>RDL</a:t>
              </a:r>
            </a:p>
          </p:txBody>
        </p:sp>
        <p:cxnSp>
          <p:nvCxnSpPr>
            <p:cNvPr id="12" name="Straight Connector 11"/>
            <p:cNvCxnSpPr/>
            <p:nvPr/>
          </p:nvCxnSpPr>
          <p:spPr>
            <a:xfrm>
              <a:off x="5847937" y="4163786"/>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77072" y="5461267"/>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76797" y="4551941"/>
              <a:ext cx="1233671" cy="400109"/>
            </a:xfrm>
            <a:prstGeom prst="rect">
              <a:avLst/>
            </a:prstGeom>
            <a:noFill/>
          </p:spPr>
          <p:txBody>
            <a:bodyPr wrap="none" rtlCol="0">
              <a:spAutoFit/>
            </a:bodyPr>
            <a:lstStyle/>
            <a:p>
              <a:pPr defTabSz="457189"/>
              <a:r>
                <a:rPr lang="en-US" sz="1350" dirty="0">
                  <a:solidFill>
                    <a:srgbClr val="FFFF00"/>
                  </a:solidFill>
                  <a:latin typeface="Calibri"/>
                </a:rPr>
                <a:t>Underfill 2</a:t>
              </a:r>
            </a:p>
          </p:txBody>
        </p:sp>
        <p:sp>
          <p:nvSpPr>
            <p:cNvPr id="8" name="Right Brace 7">
              <a:extLst>
                <a:ext uri="{FF2B5EF4-FFF2-40B4-BE49-F238E27FC236}">
                  <a16:creationId xmlns:a16="http://schemas.microsoft.com/office/drawing/2014/main" id="{4C5B1746-39DA-92F4-38ED-3BFCE3ABC0F0}"/>
                </a:ext>
              </a:extLst>
            </p:cNvPr>
            <p:cNvSpPr/>
            <p:nvPr/>
          </p:nvSpPr>
          <p:spPr>
            <a:xfrm>
              <a:off x="8514154" y="3227965"/>
              <a:ext cx="126151" cy="71635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sp>
          <p:nvSpPr>
            <p:cNvPr id="9" name="TextBox 8">
              <a:extLst>
                <a:ext uri="{FF2B5EF4-FFF2-40B4-BE49-F238E27FC236}">
                  <a16:creationId xmlns:a16="http://schemas.microsoft.com/office/drawing/2014/main" id="{4483F53D-7250-2657-D545-58D8C518611F}"/>
                </a:ext>
              </a:extLst>
            </p:cNvPr>
            <p:cNvSpPr txBox="1"/>
            <p:nvPr/>
          </p:nvSpPr>
          <p:spPr>
            <a:xfrm>
              <a:off x="8971472" y="3401475"/>
              <a:ext cx="2238791" cy="400109"/>
            </a:xfrm>
            <a:prstGeom prst="rect">
              <a:avLst/>
            </a:prstGeom>
            <a:noFill/>
          </p:spPr>
          <p:txBody>
            <a:bodyPr wrap="square" rtlCol="0">
              <a:spAutoFit/>
            </a:bodyPr>
            <a:lstStyle/>
            <a:p>
              <a:pPr defTabSz="457189"/>
              <a:r>
                <a:rPr lang="en-US" sz="1350" dirty="0">
                  <a:solidFill>
                    <a:prstClr val="black"/>
                  </a:solidFill>
                  <a:latin typeface="Calibri"/>
                </a:rPr>
                <a:t>Through Mold Via</a:t>
              </a:r>
            </a:p>
          </p:txBody>
        </p:sp>
      </p:grpSp>
    </p:spTree>
    <p:extLst>
      <p:ext uri="{BB962C8B-B14F-4D97-AF65-F5344CB8AC3E}">
        <p14:creationId xmlns:p14="http://schemas.microsoft.com/office/powerpoint/2010/main" val="87248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Joining metallurgy between Apple Ultra M1 logic chip and Si bridge</a:t>
            </a:r>
          </a:p>
        </p:txBody>
      </p:sp>
      <p:grpSp>
        <p:nvGrpSpPr>
          <p:cNvPr id="2" name="Group 1">
            <a:extLst>
              <a:ext uri="{FF2B5EF4-FFF2-40B4-BE49-F238E27FC236}">
                <a16:creationId xmlns:a16="http://schemas.microsoft.com/office/drawing/2014/main" id="{B02E4BB5-892C-CED9-227B-EBCF78A82581}"/>
              </a:ext>
            </a:extLst>
          </p:cNvPr>
          <p:cNvGrpSpPr/>
          <p:nvPr/>
        </p:nvGrpSpPr>
        <p:grpSpPr>
          <a:xfrm>
            <a:off x="582316" y="703193"/>
            <a:ext cx="8357532" cy="3616037"/>
            <a:chOff x="1025276" y="1796803"/>
            <a:chExt cx="11143376" cy="4821383"/>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25276" y="1796803"/>
              <a:ext cx="7581374" cy="4821383"/>
            </a:xfrm>
            <a:prstGeom prst="rect">
              <a:avLst/>
            </a:prstGeom>
          </p:spPr>
        </p:pic>
        <p:sp>
          <p:nvSpPr>
            <p:cNvPr id="6" name="Right Brace 5"/>
            <p:cNvSpPr/>
            <p:nvPr/>
          </p:nvSpPr>
          <p:spPr>
            <a:xfrm>
              <a:off x="8830491" y="1894114"/>
              <a:ext cx="296256" cy="188425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sp>
          <p:nvSpPr>
            <p:cNvPr id="7" name="TextBox 6"/>
            <p:cNvSpPr txBox="1"/>
            <p:nvPr/>
          </p:nvSpPr>
          <p:spPr>
            <a:xfrm>
              <a:off x="9509246" y="2618919"/>
              <a:ext cx="1728252" cy="400109"/>
            </a:xfrm>
            <a:prstGeom prst="rect">
              <a:avLst/>
            </a:prstGeom>
            <a:noFill/>
          </p:spPr>
          <p:txBody>
            <a:bodyPr wrap="none" rtlCol="0">
              <a:spAutoFit/>
            </a:bodyPr>
            <a:lstStyle/>
            <a:p>
              <a:pPr defTabSz="457189"/>
              <a:r>
                <a:rPr lang="en-US" sz="1350" dirty="0">
                  <a:solidFill>
                    <a:prstClr val="black"/>
                  </a:solidFill>
                  <a:latin typeface="Calibri"/>
                </a:rPr>
                <a:t>M1 chip circuits</a:t>
              </a:r>
            </a:p>
          </p:txBody>
        </p:sp>
        <p:sp>
          <p:nvSpPr>
            <p:cNvPr id="17" name="TextBox 16"/>
            <p:cNvSpPr txBox="1"/>
            <p:nvPr/>
          </p:nvSpPr>
          <p:spPr>
            <a:xfrm>
              <a:off x="5806803" y="3442192"/>
              <a:ext cx="1047743" cy="677108"/>
            </a:xfrm>
            <a:prstGeom prst="rect">
              <a:avLst/>
            </a:prstGeom>
            <a:noFill/>
          </p:spPr>
          <p:txBody>
            <a:bodyPr wrap="square" rtlCol="0">
              <a:spAutoFit/>
            </a:bodyPr>
            <a:lstStyle/>
            <a:p>
              <a:pPr defTabSz="457189"/>
              <a:r>
                <a:rPr lang="en-US" sz="1350" dirty="0">
                  <a:solidFill>
                    <a:prstClr val="white"/>
                  </a:solidFill>
                  <a:latin typeface="Calibri"/>
                </a:rPr>
                <a:t>Cu bump</a:t>
              </a:r>
            </a:p>
          </p:txBody>
        </p:sp>
        <p:sp>
          <p:nvSpPr>
            <p:cNvPr id="21" name="Right Brace 20"/>
            <p:cNvSpPr/>
            <p:nvPr/>
          </p:nvSpPr>
          <p:spPr>
            <a:xfrm>
              <a:off x="8830491" y="5440626"/>
              <a:ext cx="296256" cy="117756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sp>
          <p:nvSpPr>
            <p:cNvPr id="22" name="TextBox 21"/>
            <p:cNvSpPr txBox="1"/>
            <p:nvPr/>
          </p:nvSpPr>
          <p:spPr>
            <a:xfrm>
              <a:off x="9207722" y="5839131"/>
              <a:ext cx="660865" cy="400109"/>
            </a:xfrm>
            <a:prstGeom prst="rect">
              <a:avLst/>
            </a:prstGeom>
            <a:noFill/>
          </p:spPr>
          <p:txBody>
            <a:bodyPr wrap="none" rtlCol="0">
              <a:spAutoFit/>
            </a:bodyPr>
            <a:lstStyle/>
            <a:p>
              <a:pPr defTabSz="457189"/>
              <a:r>
                <a:rPr lang="en-US" sz="1350" dirty="0">
                  <a:solidFill>
                    <a:prstClr val="black"/>
                  </a:solidFill>
                  <a:latin typeface="Calibri"/>
                </a:rPr>
                <a:t>RDL </a:t>
              </a:r>
            </a:p>
          </p:txBody>
        </p:sp>
        <p:sp>
          <p:nvSpPr>
            <p:cNvPr id="29" name="TextBox 28"/>
            <p:cNvSpPr txBox="1"/>
            <p:nvPr/>
          </p:nvSpPr>
          <p:spPr>
            <a:xfrm>
              <a:off x="4764529" y="5178630"/>
              <a:ext cx="1047743" cy="677108"/>
            </a:xfrm>
            <a:prstGeom prst="rect">
              <a:avLst/>
            </a:prstGeom>
            <a:noFill/>
          </p:spPr>
          <p:txBody>
            <a:bodyPr wrap="square" rtlCol="0">
              <a:spAutoFit/>
            </a:bodyPr>
            <a:lstStyle/>
            <a:p>
              <a:pPr defTabSz="457189"/>
              <a:r>
                <a:rPr lang="en-US" sz="1350" dirty="0">
                  <a:solidFill>
                    <a:prstClr val="white"/>
                  </a:solidFill>
                  <a:latin typeface="Calibri"/>
                </a:rPr>
                <a:t>Cu bump</a:t>
              </a:r>
            </a:p>
          </p:txBody>
        </p:sp>
        <p:sp>
          <p:nvSpPr>
            <p:cNvPr id="42" name="TextBox 41"/>
            <p:cNvSpPr txBox="1"/>
            <p:nvPr/>
          </p:nvSpPr>
          <p:spPr>
            <a:xfrm>
              <a:off x="9222376" y="1914695"/>
              <a:ext cx="2946276" cy="400109"/>
            </a:xfrm>
            <a:prstGeom prst="rect">
              <a:avLst/>
            </a:prstGeom>
            <a:noFill/>
          </p:spPr>
          <p:txBody>
            <a:bodyPr wrap="none" rtlCol="0">
              <a:spAutoFit/>
            </a:bodyPr>
            <a:lstStyle/>
            <a:p>
              <a:pPr defTabSz="457189"/>
              <a:r>
                <a:rPr lang="en-US" sz="1350" dirty="0">
                  <a:solidFill>
                    <a:prstClr val="black"/>
                  </a:solidFill>
                  <a:latin typeface="Calibri"/>
                </a:rPr>
                <a:t>Aluminum final metallization</a:t>
              </a:r>
            </a:p>
          </p:txBody>
        </p:sp>
        <p:sp>
          <p:nvSpPr>
            <p:cNvPr id="46" name="TextBox 45"/>
            <p:cNvSpPr txBox="1"/>
            <p:nvPr/>
          </p:nvSpPr>
          <p:spPr>
            <a:xfrm>
              <a:off x="7078075" y="3435336"/>
              <a:ext cx="1169209" cy="400109"/>
            </a:xfrm>
            <a:prstGeom prst="rect">
              <a:avLst/>
            </a:prstGeom>
            <a:noFill/>
          </p:spPr>
          <p:txBody>
            <a:bodyPr wrap="none" rtlCol="0">
              <a:spAutoFit/>
            </a:bodyPr>
            <a:lstStyle/>
            <a:p>
              <a:pPr defTabSz="457189"/>
              <a:r>
                <a:rPr lang="en-US" sz="1350" dirty="0">
                  <a:solidFill>
                    <a:srgbClr val="FFFF00"/>
                  </a:solidFill>
                  <a:latin typeface="Calibri"/>
                </a:rPr>
                <a:t>Polyimide</a:t>
              </a:r>
            </a:p>
          </p:txBody>
        </p:sp>
        <p:cxnSp>
          <p:nvCxnSpPr>
            <p:cNvPr id="12" name="Straight Connector 11"/>
            <p:cNvCxnSpPr/>
            <p:nvPr/>
          </p:nvCxnSpPr>
          <p:spPr>
            <a:xfrm>
              <a:off x="5955513" y="3848741"/>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77072" y="5461267"/>
              <a:ext cx="2369964"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92919" y="4528889"/>
              <a:ext cx="848951" cy="400109"/>
            </a:xfrm>
            <a:prstGeom prst="rect">
              <a:avLst/>
            </a:prstGeom>
            <a:noFill/>
          </p:spPr>
          <p:txBody>
            <a:bodyPr wrap="none" rtlCol="0">
              <a:spAutoFit/>
            </a:bodyPr>
            <a:lstStyle/>
            <a:p>
              <a:pPr defTabSz="457189"/>
              <a:r>
                <a:rPr lang="en-US" sz="1350" dirty="0">
                  <a:solidFill>
                    <a:srgbClr val="FFFF00"/>
                  </a:solidFill>
                  <a:latin typeface="Calibri"/>
                </a:rPr>
                <a:t>EMC 1</a:t>
              </a:r>
            </a:p>
          </p:txBody>
        </p:sp>
        <p:sp>
          <p:nvSpPr>
            <p:cNvPr id="11" name="Right Brace 10">
              <a:extLst>
                <a:ext uri="{FF2B5EF4-FFF2-40B4-BE49-F238E27FC236}">
                  <a16:creationId xmlns:a16="http://schemas.microsoft.com/office/drawing/2014/main" id="{2EB8C887-A2C8-F56E-24C0-2AC6A5120A9F}"/>
                </a:ext>
              </a:extLst>
            </p:cNvPr>
            <p:cNvSpPr/>
            <p:nvPr/>
          </p:nvSpPr>
          <p:spPr>
            <a:xfrm>
              <a:off x="8830491" y="3848740"/>
              <a:ext cx="296256" cy="159188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a:solidFill>
                  <a:prstClr val="black"/>
                </a:solidFill>
                <a:latin typeface="Calibri"/>
              </a:endParaRPr>
            </a:p>
          </p:txBody>
        </p:sp>
      </p:grpSp>
      <p:cxnSp>
        <p:nvCxnSpPr>
          <p:cNvPr id="3" name="Straight Arrow Connector 2">
            <a:extLst>
              <a:ext uri="{FF2B5EF4-FFF2-40B4-BE49-F238E27FC236}">
                <a16:creationId xmlns:a16="http://schemas.microsoft.com/office/drawing/2014/main" id="{E1FD0F39-8CFE-5BEE-E1E9-FF2269B565F7}"/>
              </a:ext>
            </a:extLst>
          </p:cNvPr>
          <p:cNvCxnSpPr>
            <a:cxnSpLocks/>
          </p:cNvCxnSpPr>
          <p:nvPr/>
        </p:nvCxnSpPr>
        <p:spPr>
          <a:xfrm flipH="1">
            <a:off x="5984420" y="964746"/>
            <a:ext cx="745326" cy="909147"/>
          </a:xfrm>
          <a:prstGeom prst="straightConnector1">
            <a:avLst/>
          </a:prstGeom>
          <a:ln w="47625">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4700EC00-2794-BFAA-208E-6165D4604521}"/>
              </a:ext>
            </a:extLst>
          </p:cNvPr>
          <p:cNvSpPr txBox="1"/>
          <p:nvPr/>
        </p:nvSpPr>
        <p:spPr>
          <a:xfrm>
            <a:off x="6935494" y="2570731"/>
            <a:ext cx="1957055" cy="507831"/>
          </a:xfrm>
          <a:prstGeom prst="rect">
            <a:avLst/>
          </a:prstGeom>
          <a:noFill/>
        </p:spPr>
        <p:txBody>
          <a:bodyPr wrap="square" rtlCol="0">
            <a:spAutoFit/>
          </a:bodyPr>
          <a:lstStyle/>
          <a:p>
            <a:pPr defTabSz="457189"/>
            <a:r>
              <a:rPr lang="en-US" sz="1350" dirty="0">
                <a:solidFill>
                  <a:prstClr val="black"/>
                </a:solidFill>
                <a:latin typeface="Calibri"/>
              </a:rPr>
              <a:t>Thru mold vias (outside of bridge region)</a:t>
            </a:r>
          </a:p>
        </p:txBody>
      </p:sp>
    </p:spTree>
    <p:extLst>
      <p:ext uri="{BB962C8B-B14F-4D97-AF65-F5344CB8AC3E}">
        <p14:creationId xmlns:p14="http://schemas.microsoft.com/office/powerpoint/2010/main" val="915456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cross section showing Si bridge, substrate, BGA, and PCB</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616" y="655438"/>
            <a:ext cx="5129719" cy="3847289"/>
          </a:xfrm>
          <a:prstGeom prst="rect">
            <a:avLst/>
          </a:prstGeom>
        </p:spPr>
      </p:pic>
      <p:sp>
        <p:nvSpPr>
          <p:cNvPr id="4" name="TextBox 3"/>
          <p:cNvSpPr txBox="1"/>
          <p:nvPr/>
        </p:nvSpPr>
        <p:spPr>
          <a:xfrm>
            <a:off x="6096976" y="3180009"/>
            <a:ext cx="1859420" cy="300082"/>
          </a:xfrm>
          <a:prstGeom prst="rect">
            <a:avLst/>
          </a:prstGeom>
          <a:noFill/>
        </p:spPr>
        <p:txBody>
          <a:bodyPr wrap="none" rtlCol="0">
            <a:spAutoFit/>
          </a:bodyPr>
          <a:lstStyle/>
          <a:p>
            <a:pPr defTabSz="457189"/>
            <a:r>
              <a:rPr lang="en-US" sz="1350" dirty="0">
                <a:solidFill>
                  <a:prstClr val="black"/>
                </a:solidFill>
                <a:latin typeface="Calibri"/>
              </a:rPr>
              <a:t>PCB board cross section</a:t>
            </a:r>
          </a:p>
        </p:txBody>
      </p:sp>
      <p:sp>
        <p:nvSpPr>
          <p:cNvPr id="5" name="Right Brace 4"/>
          <p:cNvSpPr/>
          <p:nvPr/>
        </p:nvSpPr>
        <p:spPr>
          <a:xfrm>
            <a:off x="5431054" y="2442916"/>
            <a:ext cx="274320" cy="1588757"/>
          </a:xfrm>
          <a:prstGeom prst="rightBrace">
            <a:avLst>
              <a:gd name="adj1" fmla="val 8333"/>
              <a:gd name="adj2" fmla="val 5163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6" name="Right Brace 5"/>
          <p:cNvSpPr/>
          <p:nvPr/>
        </p:nvSpPr>
        <p:spPr>
          <a:xfrm>
            <a:off x="5429909" y="837442"/>
            <a:ext cx="274320" cy="1254254"/>
          </a:xfrm>
          <a:prstGeom prst="rightBrace">
            <a:avLst>
              <a:gd name="adj1" fmla="val 8333"/>
              <a:gd name="adj2" fmla="val 5163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sp>
        <p:nvSpPr>
          <p:cNvPr id="7" name="TextBox 6"/>
          <p:cNvSpPr txBox="1"/>
          <p:nvPr/>
        </p:nvSpPr>
        <p:spPr>
          <a:xfrm>
            <a:off x="6096976" y="1665155"/>
            <a:ext cx="1832809" cy="300082"/>
          </a:xfrm>
          <a:prstGeom prst="rect">
            <a:avLst/>
          </a:prstGeom>
          <a:noFill/>
        </p:spPr>
        <p:txBody>
          <a:bodyPr wrap="none" rtlCol="0">
            <a:spAutoFit/>
          </a:bodyPr>
          <a:lstStyle/>
          <a:p>
            <a:pPr defTabSz="457189"/>
            <a:r>
              <a:rPr lang="en-US" sz="1350" dirty="0">
                <a:solidFill>
                  <a:prstClr val="black"/>
                </a:solidFill>
                <a:latin typeface="Calibri"/>
              </a:rPr>
              <a:t>Substrate cross section </a:t>
            </a:r>
          </a:p>
        </p:txBody>
      </p:sp>
      <p:sp>
        <p:nvSpPr>
          <p:cNvPr id="8" name="TextBox 7"/>
          <p:cNvSpPr txBox="1"/>
          <p:nvPr/>
        </p:nvSpPr>
        <p:spPr>
          <a:xfrm>
            <a:off x="6096976" y="2165917"/>
            <a:ext cx="487634" cy="300082"/>
          </a:xfrm>
          <a:prstGeom prst="rect">
            <a:avLst/>
          </a:prstGeom>
          <a:noFill/>
        </p:spPr>
        <p:txBody>
          <a:bodyPr wrap="none" rtlCol="0">
            <a:spAutoFit/>
          </a:bodyPr>
          <a:lstStyle/>
          <a:p>
            <a:pPr defTabSz="457189"/>
            <a:r>
              <a:rPr lang="en-US" sz="1350" dirty="0">
                <a:solidFill>
                  <a:prstClr val="black"/>
                </a:solidFill>
                <a:latin typeface="Calibri"/>
              </a:rPr>
              <a:t>BGA</a:t>
            </a:r>
          </a:p>
        </p:txBody>
      </p:sp>
      <p:cxnSp>
        <p:nvCxnSpPr>
          <p:cNvPr id="10" name="Straight Arrow Connector 9"/>
          <p:cNvCxnSpPr>
            <a:cxnSpLocks/>
          </p:cNvCxnSpPr>
          <p:nvPr/>
        </p:nvCxnSpPr>
        <p:spPr>
          <a:xfrm flipH="1">
            <a:off x="4163291" y="2295966"/>
            <a:ext cx="19336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5549" y="989446"/>
            <a:ext cx="1585690" cy="300082"/>
          </a:xfrm>
          <a:prstGeom prst="rect">
            <a:avLst/>
          </a:prstGeom>
          <a:noFill/>
        </p:spPr>
        <p:txBody>
          <a:bodyPr wrap="none" rtlCol="0">
            <a:spAutoFit/>
          </a:bodyPr>
          <a:lstStyle/>
          <a:p>
            <a:pPr defTabSz="457189"/>
            <a:r>
              <a:rPr lang="en-US" sz="1350" dirty="0">
                <a:solidFill>
                  <a:prstClr val="black"/>
                </a:solidFill>
                <a:latin typeface="Calibri"/>
              </a:rPr>
              <a:t>C4 (flip chip joining)</a:t>
            </a:r>
          </a:p>
        </p:txBody>
      </p:sp>
      <p:sp>
        <p:nvSpPr>
          <p:cNvPr id="12" name="TextBox 11"/>
          <p:cNvSpPr txBox="1"/>
          <p:nvPr/>
        </p:nvSpPr>
        <p:spPr>
          <a:xfrm>
            <a:off x="6096976" y="560443"/>
            <a:ext cx="3028521" cy="300082"/>
          </a:xfrm>
          <a:prstGeom prst="rect">
            <a:avLst/>
          </a:prstGeom>
          <a:noFill/>
        </p:spPr>
        <p:txBody>
          <a:bodyPr wrap="none" rtlCol="0">
            <a:spAutoFit/>
          </a:bodyPr>
          <a:lstStyle/>
          <a:p>
            <a:pPr defTabSz="457189"/>
            <a:r>
              <a:rPr lang="en-US" sz="1350" dirty="0">
                <a:solidFill>
                  <a:prstClr val="black"/>
                </a:solidFill>
                <a:latin typeface="Calibri"/>
              </a:rPr>
              <a:t>Micro bump joining for M1 and Si bridge</a:t>
            </a:r>
          </a:p>
        </p:txBody>
      </p:sp>
      <p:cxnSp>
        <p:nvCxnSpPr>
          <p:cNvPr id="14" name="Straight Arrow Connector 13"/>
          <p:cNvCxnSpPr>
            <a:cxnSpLocks/>
          </p:cNvCxnSpPr>
          <p:nvPr/>
        </p:nvCxnSpPr>
        <p:spPr>
          <a:xfrm flipH="1" flipV="1">
            <a:off x="2851418" y="818754"/>
            <a:ext cx="3244132" cy="312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a:off x="4924441" y="663386"/>
            <a:ext cx="117110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471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 y="123769"/>
            <a:ext cx="9392412" cy="397525"/>
          </a:xfrm>
        </p:spPr>
        <p:txBody>
          <a:bodyPr>
            <a:normAutofit fontScale="90000"/>
          </a:bodyPr>
          <a:lstStyle/>
          <a:p>
            <a:r>
              <a:rPr lang="en-US" dirty="0"/>
              <a:t>Overall cross section showing Si bridge and substrate at higher magnification</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27002" y="1332487"/>
            <a:ext cx="4226118" cy="3169589"/>
          </a:xfrm>
          <a:prstGeom prst="rect">
            <a:avLst/>
          </a:prstGeom>
        </p:spPr>
      </p:pic>
      <p:sp>
        <p:nvSpPr>
          <p:cNvPr id="4" name="TextBox 3"/>
          <p:cNvSpPr txBox="1"/>
          <p:nvPr/>
        </p:nvSpPr>
        <p:spPr>
          <a:xfrm>
            <a:off x="6892671" y="727703"/>
            <a:ext cx="1612145" cy="300082"/>
          </a:xfrm>
          <a:prstGeom prst="rect">
            <a:avLst/>
          </a:prstGeom>
          <a:noFill/>
        </p:spPr>
        <p:txBody>
          <a:bodyPr wrap="square" rtlCol="0">
            <a:spAutoFit/>
          </a:bodyPr>
          <a:lstStyle/>
          <a:p>
            <a:pPr defTabSz="457189"/>
            <a:r>
              <a:rPr lang="en-US" sz="1350" dirty="0">
                <a:solidFill>
                  <a:prstClr val="black"/>
                </a:solidFill>
                <a:latin typeface="Calibri"/>
              </a:rPr>
              <a:t>Cu Bump M1 chip</a:t>
            </a:r>
          </a:p>
        </p:txBody>
      </p:sp>
      <p:sp>
        <p:nvSpPr>
          <p:cNvPr id="5" name="TextBox 4"/>
          <p:cNvSpPr txBox="1"/>
          <p:nvPr/>
        </p:nvSpPr>
        <p:spPr>
          <a:xfrm>
            <a:off x="6796197" y="1247650"/>
            <a:ext cx="1902829" cy="300082"/>
          </a:xfrm>
          <a:prstGeom prst="rect">
            <a:avLst/>
          </a:prstGeom>
          <a:noFill/>
        </p:spPr>
        <p:txBody>
          <a:bodyPr wrap="none" rtlCol="0">
            <a:spAutoFit/>
          </a:bodyPr>
          <a:lstStyle/>
          <a:p>
            <a:pPr defTabSz="457189"/>
            <a:r>
              <a:rPr lang="en-US" sz="1350" dirty="0">
                <a:solidFill>
                  <a:prstClr val="black"/>
                </a:solidFill>
                <a:latin typeface="Calibri"/>
              </a:rPr>
              <a:t>Micro joining metallurgy</a:t>
            </a:r>
          </a:p>
        </p:txBody>
      </p:sp>
      <p:sp>
        <p:nvSpPr>
          <p:cNvPr id="6" name="TextBox 5"/>
          <p:cNvSpPr txBox="1"/>
          <p:nvPr/>
        </p:nvSpPr>
        <p:spPr>
          <a:xfrm>
            <a:off x="6822936" y="1548685"/>
            <a:ext cx="794000" cy="300082"/>
          </a:xfrm>
          <a:prstGeom prst="rect">
            <a:avLst/>
          </a:prstGeom>
          <a:noFill/>
        </p:spPr>
        <p:txBody>
          <a:bodyPr wrap="none" rtlCol="0">
            <a:spAutoFit/>
          </a:bodyPr>
          <a:lstStyle/>
          <a:p>
            <a:pPr defTabSz="457189"/>
            <a:r>
              <a:rPr lang="en-US" sz="1350" dirty="0">
                <a:solidFill>
                  <a:prstClr val="black"/>
                </a:solidFill>
                <a:latin typeface="Calibri"/>
              </a:rPr>
              <a:t>Si bridge</a:t>
            </a:r>
          </a:p>
        </p:txBody>
      </p:sp>
      <p:sp>
        <p:nvSpPr>
          <p:cNvPr id="8" name="TextBox 7"/>
          <p:cNvSpPr txBox="1"/>
          <p:nvPr/>
        </p:nvSpPr>
        <p:spPr>
          <a:xfrm>
            <a:off x="677877" y="974024"/>
            <a:ext cx="925253" cy="300082"/>
          </a:xfrm>
          <a:prstGeom prst="rect">
            <a:avLst/>
          </a:prstGeom>
          <a:noFill/>
        </p:spPr>
        <p:txBody>
          <a:bodyPr wrap="none" rtlCol="0">
            <a:spAutoFit/>
          </a:bodyPr>
          <a:lstStyle/>
          <a:p>
            <a:pPr defTabSz="457189"/>
            <a:r>
              <a:rPr lang="en-US" sz="1350" dirty="0" err="1">
                <a:solidFill>
                  <a:prstClr val="black"/>
                </a:solidFill>
                <a:latin typeface="Calibri"/>
              </a:rPr>
              <a:t>Underfill</a:t>
            </a:r>
            <a:r>
              <a:rPr lang="en-US" sz="1350" dirty="0">
                <a:solidFill>
                  <a:prstClr val="black"/>
                </a:solidFill>
                <a:latin typeface="Calibri"/>
              </a:rPr>
              <a:t> 1</a:t>
            </a:r>
          </a:p>
        </p:txBody>
      </p:sp>
      <p:sp>
        <p:nvSpPr>
          <p:cNvPr id="9" name="TextBox 8"/>
          <p:cNvSpPr txBox="1"/>
          <p:nvPr/>
        </p:nvSpPr>
        <p:spPr>
          <a:xfrm>
            <a:off x="649909" y="1266318"/>
            <a:ext cx="1348756" cy="507831"/>
          </a:xfrm>
          <a:prstGeom prst="rect">
            <a:avLst/>
          </a:prstGeom>
          <a:noFill/>
        </p:spPr>
        <p:txBody>
          <a:bodyPr wrap="square" rtlCol="0">
            <a:spAutoFit/>
          </a:bodyPr>
          <a:lstStyle/>
          <a:p>
            <a:pPr defTabSz="457189"/>
            <a:r>
              <a:rPr lang="en-US" sz="1350" dirty="0">
                <a:solidFill>
                  <a:prstClr val="black"/>
                </a:solidFill>
                <a:latin typeface="Calibri"/>
              </a:rPr>
              <a:t>Molding compound</a:t>
            </a:r>
          </a:p>
        </p:txBody>
      </p:sp>
      <p:sp>
        <p:nvSpPr>
          <p:cNvPr id="10" name="TextBox 9"/>
          <p:cNvSpPr txBox="1"/>
          <p:nvPr/>
        </p:nvSpPr>
        <p:spPr>
          <a:xfrm>
            <a:off x="649909" y="1816552"/>
            <a:ext cx="925253" cy="300082"/>
          </a:xfrm>
          <a:prstGeom prst="rect">
            <a:avLst/>
          </a:prstGeom>
          <a:noFill/>
        </p:spPr>
        <p:txBody>
          <a:bodyPr wrap="none" rtlCol="0">
            <a:spAutoFit/>
          </a:bodyPr>
          <a:lstStyle/>
          <a:p>
            <a:pPr defTabSz="457189"/>
            <a:r>
              <a:rPr lang="en-US" sz="1350" dirty="0" err="1">
                <a:solidFill>
                  <a:prstClr val="black"/>
                </a:solidFill>
                <a:latin typeface="Calibri"/>
              </a:rPr>
              <a:t>Underfill</a:t>
            </a:r>
            <a:r>
              <a:rPr lang="en-US" sz="1350" dirty="0">
                <a:solidFill>
                  <a:prstClr val="black"/>
                </a:solidFill>
                <a:latin typeface="Calibri"/>
              </a:rPr>
              <a:t> 2</a:t>
            </a:r>
          </a:p>
        </p:txBody>
      </p:sp>
      <p:sp>
        <p:nvSpPr>
          <p:cNvPr id="11" name="TextBox 10"/>
          <p:cNvSpPr txBox="1"/>
          <p:nvPr/>
        </p:nvSpPr>
        <p:spPr>
          <a:xfrm>
            <a:off x="562460" y="2466835"/>
            <a:ext cx="1040670" cy="300082"/>
          </a:xfrm>
          <a:prstGeom prst="rect">
            <a:avLst/>
          </a:prstGeom>
          <a:noFill/>
        </p:spPr>
        <p:txBody>
          <a:bodyPr wrap="none" rtlCol="0">
            <a:spAutoFit/>
          </a:bodyPr>
          <a:lstStyle/>
          <a:p>
            <a:pPr defTabSz="457189"/>
            <a:r>
              <a:rPr lang="en-US" sz="1350" dirty="0">
                <a:solidFill>
                  <a:prstClr val="black"/>
                </a:solidFill>
                <a:latin typeface="Calibri"/>
              </a:rPr>
              <a:t>Solder mask</a:t>
            </a:r>
          </a:p>
        </p:txBody>
      </p:sp>
      <p:sp>
        <p:nvSpPr>
          <p:cNvPr id="12" name="TextBox 11"/>
          <p:cNvSpPr txBox="1"/>
          <p:nvPr/>
        </p:nvSpPr>
        <p:spPr>
          <a:xfrm>
            <a:off x="6913940" y="2934352"/>
            <a:ext cx="1260153" cy="300082"/>
          </a:xfrm>
          <a:prstGeom prst="rect">
            <a:avLst/>
          </a:prstGeom>
          <a:noFill/>
        </p:spPr>
        <p:txBody>
          <a:bodyPr wrap="none" rtlCol="0">
            <a:spAutoFit/>
          </a:bodyPr>
          <a:lstStyle/>
          <a:p>
            <a:pPr defTabSz="457189"/>
            <a:r>
              <a:rPr lang="en-US" sz="1350" dirty="0">
                <a:solidFill>
                  <a:prstClr val="black"/>
                </a:solidFill>
                <a:latin typeface="Calibri"/>
              </a:rPr>
              <a:t>8-2-8 Substrate</a:t>
            </a:r>
          </a:p>
        </p:txBody>
      </p:sp>
      <p:sp>
        <p:nvSpPr>
          <p:cNvPr id="13" name="TextBox 12"/>
          <p:cNvSpPr txBox="1"/>
          <p:nvPr/>
        </p:nvSpPr>
        <p:spPr>
          <a:xfrm>
            <a:off x="6811964" y="1849720"/>
            <a:ext cx="1846980" cy="300082"/>
          </a:xfrm>
          <a:prstGeom prst="rect">
            <a:avLst/>
          </a:prstGeom>
          <a:noFill/>
        </p:spPr>
        <p:txBody>
          <a:bodyPr wrap="none" rtlCol="0">
            <a:spAutoFit/>
          </a:bodyPr>
          <a:lstStyle/>
          <a:p>
            <a:pPr defTabSz="457189"/>
            <a:r>
              <a:rPr lang="en-US" sz="1350" dirty="0">
                <a:solidFill>
                  <a:prstClr val="black"/>
                </a:solidFill>
                <a:latin typeface="Calibri"/>
              </a:rPr>
              <a:t>Backside grinding plane</a:t>
            </a:r>
          </a:p>
        </p:txBody>
      </p:sp>
      <p:sp>
        <p:nvSpPr>
          <p:cNvPr id="14" name="TextBox 13"/>
          <p:cNvSpPr txBox="1"/>
          <p:nvPr/>
        </p:nvSpPr>
        <p:spPr>
          <a:xfrm>
            <a:off x="6822936" y="2245458"/>
            <a:ext cx="966418" cy="300082"/>
          </a:xfrm>
          <a:prstGeom prst="rect">
            <a:avLst/>
          </a:prstGeom>
          <a:noFill/>
        </p:spPr>
        <p:txBody>
          <a:bodyPr wrap="none" rtlCol="0">
            <a:spAutoFit/>
          </a:bodyPr>
          <a:lstStyle/>
          <a:p>
            <a:pPr defTabSz="457189"/>
            <a:r>
              <a:rPr lang="en-US" sz="1350" dirty="0">
                <a:solidFill>
                  <a:prstClr val="black"/>
                </a:solidFill>
                <a:latin typeface="Calibri"/>
              </a:rPr>
              <a:t>3 layer RDL</a:t>
            </a:r>
          </a:p>
        </p:txBody>
      </p:sp>
      <p:cxnSp>
        <p:nvCxnSpPr>
          <p:cNvPr id="16" name="Straight Arrow Connector 15"/>
          <p:cNvCxnSpPr>
            <a:stCxn id="4" idx="1"/>
          </p:cNvCxnSpPr>
          <p:nvPr/>
        </p:nvCxnSpPr>
        <p:spPr>
          <a:xfrm flipH="1">
            <a:off x="6213210" y="877744"/>
            <a:ext cx="679461" cy="454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1"/>
          </p:cNvCxnSpPr>
          <p:nvPr/>
        </p:nvCxnSpPr>
        <p:spPr>
          <a:xfrm flipH="1">
            <a:off x="5955556" y="1397691"/>
            <a:ext cx="840641" cy="40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1"/>
          </p:cNvCxnSpPr>
          <p:nvPr/>
        </p:nvCxnSpPr>
        <p:spPr>
          <a:xfrm flipH="1" flipV="1">
            <a:off x="6213210" y="1548685"/>
            <a:ext cx="609726" cy="15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178438" y="1617935"/>
            <a:ext cx="2562336" cy="368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1"/>
          </p:cNvCxnSpPr>
          <p:nvPr/>
        </p:nvCxnSpPr>
        <p:spPr>
          <a:xfrm flipH="1" flipV="1">
            <a:off x="3836970" y="1701912"/>
            <a:ext cx="2985966" cy="693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a:off x="6375876" y="1972632"/>
            <a:ext cx="364898" cy="220043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a:solidFill>
                <a:prstClr val="black"/>
              </a:solidFill>
              <a:latin typeface="Calibri"/>
            </a:endParaRPr>
          </a:p>
        </p:txBody>
      </p:sp>
      <p:cxnSp>
        <p:nvCxnSpPr>
          <p:cNvPr id="28" name="Straight Arrow Connector 27"/>
          <p:cNvCxnSpPr/>
          <p:nvPr/>
        </p:nvCxnSpPr>
        <p:spPr>
          <a:xfrm>
            <a:off x="1793261" y="1195357"/>
            <a:ext cx="2194347" cy="272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27794" y="1516454"/>
            <a:ext cx="11633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747918" y="1825684"/>
            <a:ext cx="778637" cy="1607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673778" y="1972633"/>
            <a:ext cx="1633993" cy="632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1500" y="2126719"/>
            <a:ext cx="816249" cy="300082"/>
          </a:xfrm>
          <a:prstGeom prst="rect">
            <a:avLst/>
          </a:prstGeom>
          <a:noFill/>
        </p:spPr>
        <p:txBody>
          <a:bodyPr wrap="none" rtlCol="0">
            <a:spAutoFit/>
          </a:bodyPr>
          <a:lstStyle/>
          <a:p>
            <a:pPr defTabSz="457189"/>
            <a:r>
              <a:rPr lang="en-US" sz="1350" dirty="0">
                <a:solidFill>
                  <a:prstClr val="black"/>
                </a:solidFill>
                <a:latin typeface="Calibri"/>
              </a:rPr>
              <a:t>C4 bump</a:t>
            </a:r>
          </a:p>
        </p:txBody>
      </p:sp>
      <p:cxnSp>
        <p:nvCxnSpPr>
          <p:cNvPr id="37" name="Straight Arrow Connector 36"/>
          <p:cNvCxnSpPr/>
          <p:nvPr/>
        </p:nvCxnSpPr>
        <p:spPr>
          <a:xfrm flipV="1">
            <a:off x="1591616" y="1825684"/>
            <a:ext cx="1256967" cy="419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49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cross section of Si Bridge and substrate Interface edge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903" y="1076307"/>
            <a:ext cx="4172447" cy="3129335"/>
          </a:xfrm>
          <a:prstGeom prst="rect">
            <a:avLst/>
          </a:prstGeom>
        </p:spPr>
      </p:pic>
      <p:sp>
        <p:nvSpPr>
          <p:cNvPr id="4" name="TextBox 3"/>
          <p:cNvSpPr txBox="1"/>
          <p:nvPr/>
        </p:nvSpPr>
        <p:spPr>
          <a:xfrm>
            <a:off x="1322282" y="3370634"/>
            <a:ext cx="1123769" cy="369332"/>
          </a:xfrm>
          <a:prstGeom prst="rect">
            <a:avLst/>
          </a:prstGeom>
          <a:noFill/>
        </p:spPr>
        <p:txBody>
          <a:bodyPr wrap="none" rtlCol="0">
            <a:spAutoFit/>
          </a:bodyPr>
          <a:lstStyle/>
          <a:p>
            <a:pPr defTabSz="457189"/>
            <a:r>
              <a:rPr lang="en-US" dirty="0">
                <a:solidFill>
                  <a:srgbClr val="FFFF00"/>
                </a:solidFill>
                <a:latin typeface="Calibri"/>
              </a:rPr>
              <a:t>Substrate </a:t>
            </a:r>
          </a:p>
        </p:txBody>
      </p:sp>
      <p:sp>
        <p:nvSpPr>
          <p:cNvPr id="5" name="TextBox 4"/>
          <p:cNvSpPr txBox="1"/>
          <p:nvPr/>
        </p:nvSpPr>
        <p:spPr>
          <a:xfrm>
            <a:off x="5386383" y="1194515"/>
            <a:ext cx="2774029" cy="300082"/>
          </a:xfrm>
          <a:prstGeom prst="rect">
            <a:avLst/>
          </a:prstGeom>
          <a:noFill/>
        </p:spPr>
        <p:txBody>
          <a:bodyPr wrap="none" rtlCol="0">
            <a:spAutoFit/>
          </a:bodyPr>
          <a:lstStyle/>
          <a:p>
            <a:pPr defTabSz="457189"/>
            <a:r>
              <a:rPr lang="en-US" sz="1350" dirty="0">
                <a:solidFill>
                  <a:prstClr val="black"/>
                </a:solidFill>
                <a:latin typeface="Calibri"/>
              </a:rPr>
              <a:t>C4 (flip chip joining, not shown here)</a:t>
            </a:r>
          </a:p>
        </p:txBody>
      </p:sp>
      <p:sp>
        <p:nvSpPr>
          <p:cNvPr id="6" name="TextBox 5"/>
          <p:cNvSpPr txBox="1"/>
          <p:nvPr/>
        </p:nvSpPr>
        <p:spPr>
          <a:xfrm>
            <a:off x="5386383" y="924540"/>
            <a:ext cx="3028521" cy="300082"/>
          </a:xfrm>
          <a:prstGeom prst="rect">
            <a:avLst/>
          </a:prstGeom>
          <a:noFill/>
        </p:spPr>
        <p:txBody>
          <a:bodyPr wrap="none" rtlCol="0">
            <a:spAutoFit/>
          </a:bodyPr>
          <a:lstStyle/>
          <a:p>
            <a:pPr defTabSz="457189"/>
            <a:r>
              <a:rPr lang="en-US" sz="1350" dirty="0">
                <a:solidFill>
                  <a:prstClr val="black"/>
                </a:solidFill>
                <a:latin typeface="Calibri"/>
              </a:rPr>
              <a:t>Micro bump joining for M1 and Si bridge</a:t>
            </a:r>
          </a:p>
        </p:txBody>
      </p:sp>
      <p:sp>
        <p:nvSpPr>
          <p:cNvPr id="7" name="TextBox 6"/>
          <p:cNvSpPr txBox="1"/>
          <p:nvPr/>
        </p:nvSpPr>
        <p:spPr>
          <a:xfrm>
            <a:off x="5386382" y="518516"/>
            <a:ext cx="1268296" cy="300082"/>
          </a:xfrm>
          <a:prstGeom prst="rect">
            <a:avLst/>
          </a:prstGeom>
          <a:noFill/>
        </p:spPr>
        <p:txBody>
          <a:bodyPr wrap="none" rtlCol="0">
            <a:spAutoFit/>
          </a:bodyPr>
          <a:lstStyle/>
          <a:p>
            <a:pPr defTabSz="457189"/>
            <a:r>
              <a:rPr lang="en-US" sz="1350" dirty="0">
                <a:solidFill>
                  <a:prstClr val="black"/>
                </a:solidFill>
                <a:latin typeface="Calibri"/>
              </a:rPr>
              <a:t>PSPI and wiring</a:t>
            </a:r>
          </a:p>
        </p:txBody>
      </p:sp>
      <p:sp>
        <p:nvSpPr>
          <p:cNvPr id="8" name="TextBox 7"/>
          <p:cNvSpPr txBox="1"/>
          <p:nvPr/>
        </p:nvSpPr>
        <p:spPr>
          <a:xfrm>
            <a:off x="5410895" y="1493984"/>
            <a:ext cx="2226828" cy="300082"/>
          </a:xfrm>
          <a:prstGeom prst="rect">
            <a:avLst/>
          </a:prstGeom>
          <a:noFill/>
        </p:spPr>
        <p:txBody>
          <a:bodyPr wrap="none" rtlCol="0">
            <a:spAutoFit/>
          </a:bodyPr>
          <a:lstStyle/>
          <a:p>
            <a:pPr defTabSz="457189"/>
            <a:r>
              <a:rPr lang="en-US" sz="1350" dirty="0" err="1">
                <a:solidFill>
                  <a:prstClr val="black"/>
                </a:solidFill>
                <a:latin typeface="Calibri"/>
              </a:rPr>
              <a:t>Underfill</a:t>
            </a:r>
            <a:r>
              <a:rPr lang="en-US" sz="1350" dirty="0">
                <a:solidFill>
                  <a:prstClr val="black"/>
                </a:solidFill>
                <a:latin typeface="Calibri"/>
              </a:rPr>
              <a:t> 1 (for micro joining)</a:t>
            </a:r>
          </a:p>
        </p:txBody>
      </p:sp>
      <p:sp>
        <p:nvSpPr>
          <p:cNvPr id="9" name="TextBox 8"/>
          <p:cNvSpPr txBox="1"/>
          <p:nvPr/>
        </p:nvSpPr>
        <p:spPr>
          <a:xfrm>
            <a:off x="5452503" y="3381982"/>
            <a:ext cx="925253" cy="300082"/>
          </a:xfrm>
          <a:prstGeom prst="rect">
            <a:avLst/>
          </a:prstGeom>
          <a:noFill/>
        </p:spPr>
        <p:txBody>
          <a:bodyPr wrap="none" rtlCol="0">
            <a:spAutoFit/>
          </a:bodyPr>
          <a:lstStyle/>
          <a:p>
            <a:pPr defTabSz="457189"/>
            <a:r>
              <a:rPr lang="en-US" sz="1350" dirty="0" err="1">
                <a:solidFill>
                  <a:prstClr val="black"/>
                </a:solidFill>
                <a:latin typeface="Calibri"/>
              </a:rPr>
              <a:t>Underfill</a:t>
            </a:r>
            <a:r>
              <a:rPr lang="en-US" sz="1350" dirty="0">
                <a:solidFill>
                  <a:prstClr val="black"/>
                </a:solidFill>
                <a:latin typeface="Calibri"/>
              </a:rPr>
              <a:t> 2</a:t>
            </a:r>
          </a:p>
        </p:txBody>
      </p:sp>
      <p:sp>
        <p:nvSpPr>
          <p:cNvPr id="10" name="TextBox 9"/>
          <p:cNvSpPr txBox="1"/>
          <p:nvPr/>
        </p:nvSpPr>
        <p:spPr>
          <a:xfrm>
            <a:off x="5497677" y="3798656"/>
            <a:ext cx="1106393" cy="300082"/>
          </a:xfrm>
          <a:prstGeom prst="rect">
            <a:avLst/>
          </a:prstGeom>
          <a:noFill/>
        </p:spPr>
        <p:txBody>
          <a:bodyPr wrap="none" rtlCol="0">
            <a:spAutoFit/>
          </a:bodyPr>
          <a:lstStyle/>
          <a:p>
            <a:pPr defTabSz="457189"/>
            <a:r>
              <a:rPr lang="en-US" sz="1350" dirty="0">
                <a:solidFill>
                  <a:prstClr val="black"/>
                </a:solidFill>
                <a:latin typeface="Calibri"/>
              </a:rPr>
              <a:t>Solder masks</a:t>
            </a:r>
          </a:p>
        </p:txBody>
      </p:sp>
      <p:sp>
        <p:nvSpPr>
          <p:cNvPr id="11" name="TextBox 10"/>
          <p:cNvSpPr txBox="1"/>
          <p:nvPr/>
        </p:nvSpPr>
        <p:spPr>
          <a:xfrm>
            <a:off x="5452502" y="3018577"/>
            <a:ext cx="1565044" cy="300082"/>
          </a:xfrm>
          <a:prstGeom prst="rect">
            <a:avLst/>
          </a:prstGeom>
          <a:noFill/>
        </p:spPr>
        <p:txBody>
          <a:bodyPr wrap="none" rtlCol="0">
            <a:spAutoFit/>
          </a:bodyPr>
          <a:lstStyle/>
          <a:p>
            <a:pPr defTabSz="457189"/>
            <a:r>
              <a:rPr lang="en-US" sz="1350" dirty="0">
                <a:solidFill>
                  <a:prstClr val="black"/>
                </a:solidFill>
                <a:latin typeface="Calibri"/>
              </a:rPr>
              <a:t>Molding compound</a:t>
            </a:r>
          </a:p>
        </p:txBody>
      </p:sp>
      <p:sp>
        <p:nvSpPr>
          <p:cNvPr id="12" name="TextBox 11"/>
          <p:cNvSpPr txBox="1"/>
          <p:nvPr/>
        </p:nvSpPr>
        <p:spPr>
          <a:xfrm>
            <a:off x="5405339" y="1815338"/>
            <a:ext cx="1598899" cy="300082"/>
          </a:xfrm>
          <a:prstGeom prst="rect">
            <a:avLst/>
          </a:prstGeom>
          <a:noFill/>
        </p:spPr>
        <p:txBody>
          <a:bodyPr wrap="none" rtlCol="0">
            <a:spAutoFit/>
          </a:bodyPr>
          <a:lstStyle/>
          <a:p>
            <a:pPr defTabSz="457189"/>
            <a:r>
              <a:rPr lang="en-US" sz="1350" dirty="0">
                <a:solidFill>
                  <a:prstClr val="black"/>
                </a:solidFill>
                <a:latin typeface="Calibri"/>
              </a:rPr>
              <a:t>Si bridge diced edge</a:t>
            </a:r>
          </a:p>
        </p:txBody>
      </p:sp>
      <p:sp>
        <p:nvSpPr>
          <p:cNvPr id="13" name="TextBox 12"/>
          <p:cNvSpPr txBox="1"/>
          <p:nvPr/>
        </p:nvSpPr>
        <p:spPr>
          <a:xfrm>
            <a:off x="5386881" y="2110504"/>
            <a:ext cx="1846980" cy="300082"/>
          </a:xfrm>
          <a:prstGeom prst="rect">
            <a:avLst/>
          </a:prstGeom>
          <a:noFill/>
        </p:spPr>
        <p:txBody>
          <a:bodyPr wrap="none" rtlCol="0">
            <a:spAutoFit/>
          </a:bodyPr>
          <a:lstStyle/>
          <a:p>
            <a:pPr defTabSz="457189"/>
            <a:r>
              <a:rPr lang="en-US" sz="1350" dirty="0">
                <a:solidFill>
                  <a:prstClr val="black"/>
                </a:solidFill>
                <a:latin typeface="Calibri"/>
              </a:rPr>
              <a:t>Backside grinding plane</a:t>
            </a:r>
          </a:p>
        </p:txBody>
      </p:sp>
      <p:sp>
        <p:nvSpPr>
          <p:cNvPr id="14" name="TextBox 13"/>
          <p:cNvSpPr txBox="1"/>
          <p:nvPr/>
        </p:nvSpPr>
        <p:spPr>
          <a:xfrm>
            <a:off x="5386382" y="2456162"/>
            <a:ext cx="3589303" cy="507831"/>
          </a:xfrm>
          <a:prstGeom prst="rect">
            <a:avLst/>
          </a:prstGeom>
          <a:noFill/>
        </p:spPr>
        <p:txBody>
          <a:bodyPr wrap="square" rtlCol="0">
            <a:spAutoFit/>
          </a:bodyPr>
          <a:lstStyle/>
          <a:p>
            <a:pPr defTabSz="457189"/>
            <a:r>
              <a:rPr lang="en-US" sz="1350" dirty="0">
                <a:solidFill>
                  <a:prstClr val="black"/>
                </a:solidFill>
                <a:latin typeface="Calibri"/>
              </a:rPr>
              <a:t>PSPI and wiring levels formed after backside grinding</a:t>
            </a:r>
          </a:p>
        </p:txBody>
      </p:sp>
      <p:cxnSp>
        <p:nvCxnSpPr>
          <p:cNvPr id="16" name="Straight Arrow Connector 15"/>
          <p:cNvCxnSpPr>
            <a:stCxn id="7" idx="1"/>
          </p:cNvCxnSpPr>
          <p:nvPr/>
        </p:nvCxnSpPr>
        <p:spPr>
          <a:xfrm flipH="1">
            <a:off x="2193436" y="668557"/>
            <a:ext cx="3192946" cy="4509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13676" y="1072531"/>
            <a:ext cx="1306476" cy="3865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819601" y="1412164"/>
            <a:ext cx="2585738" cy="239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559073" y="1760256"/>
            <a:ext cx="1861079" cy="2002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966825" y="2010866"/>
            <a:ext cx="3419558" cy="2251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3676603" y="2286409"/>
            <a:ext cx="1728736" cy="3397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60823" y="1826398"/>
            <a:ext cx="4725560" cy="1330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038386" y="2676567"/>
            <a:ext cx="3366953" cy="8194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3123739" y="3195283"/>
            <a:ext cx="2328764" cy="6474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201264" y="3546398"/>
            <a:ext cx="2218888" cy="3907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752137" y="3019480"/>
            <a:ext cx="0" cy="363404"/>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752137" y="3385339"/>
            <a:ext cx="0" cy="501547"/>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18BC5F-8034-5B70-CE81-B1905D8FD682}"/>
              </a:ext>
            </a:extLst>
          </p:cNvPr>
          <p:cNvCxnSpPr>
            <a:cxnSpLocks/>
          </p:cNvCxnSpPr>
          <p:nvPr/>
        </p:nvCxnSpPr>
        <p:spPr>
          <a:xfrm flipH="1">
            <a:off x="929898" y="795515"/>
            <a:ext cx="220851" cy="698469"/>
          </a:xfrm>
          <a:prstGeom prst="straightConnector1">
            <a:avLst/>
          </a:prstGeom>
          <a:ln w="254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C222666-D633-44D1-4760-0635FF4A5752}"/>
              </a:ext>
            </a:extLst>
          </p:cNvPr>
          <p:cNvSpPr txBox="1"/>
          <p:nvPr/>
        </p:nvSpPr>
        <p:spPr>
          <a:xfrm>
            <a:off x="1088939" y="562762"/>
            <a:ext cx="1180772" cy="300082"/>
          </a:xfrm>
          <a:prstGeom prst="rect">
            <a:avLst/>
          </a:prstGeom>
          <a:noFill/>
        </p:spPr>
        <p:txBody>
          <a:bodyPr wrap="none" rtlCol="0">
            <a:spAutoFit/>
          </a:bodyPr>
          <a:lstStyle/>
          <a:p>
            <a:pPr defTabSz="457189"/>
            <a:r>
              <a:rPr lang="en-US" sz="1350" dirty="0">
                <a:solidFill>
                  <a:prstClr val="black"/>
                </a:solidFill>
                <a:highlight>
                  <a:srgbClr val="FFFF00"/>
                </a:highlight>
                <a:latin typeface="Calibri"/>
              </a:rPr>
              <a:t>Underfill Fillet</a:t>
            </a:r>
          </a:p>
        </p:txBody>
      </p:sp>
    </p:spTree>
    <p:extLst>
      <p:ext uri="{BB962C8B-B14F-4D97-AF65-F5344CB8AC3E}">
        <p14:creationId xmlns:p14="http://schemas.microsoft.com/office/powerpoint/2010/main" val="4266383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 bump pitch of Si bridge joining metallurgy </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530" y="831125"/>
            <a:ext cx="4673379" cy="3505034"/>
          </a:xfrm>
          <a:prstGeom prst="rect">
            <a:avLst/>
          </a:prstGeom>
        </p:spPr>
      </p:pic>
      <p:sp>
        <p:nvSpPr>
          <p:cNvPr id="5" name="TextBox 4"/>
          <p:cNvSpPr txBox="1"/>
          <p:nvPr/>
        </p:nvSpPr>
        <p:spPr>
          <a:xfrm>
            <a:off x="5709962" y="1298489"/>
            <a:ext cx="2667000" cy="1200329"/>
          </a:xfrm>
          <a:prstGeom prst="rect">
            <a:avLst/>
          </a:prstGeom>
          <a:noFill/>
        </p:spPr>
        <p:txBody>
          <a:bodyPr wrap="square" rtlCol="0">
            <a:spAutoFit/>
          </a:bodyPr>
          <a:lstStyle/>
          <a:p>
            <a:pPr defTabSz="457189"/>
            <a:r>
              <a:rPr lang="en-US" dirty="0">
                <a:solidFill>
                  <a:prstClr val="black"/>
                </a:solidFill>
                <a:latin typeface="Calibri"/>
              </a:rPr>
              <a:t>Measurements showing about 25 micron  bump pitch for both M1 and Si bridge.</a:t>
            </a:r>
          </a:p>
        </p:txBody>
      </p:sp>
    </p:spTree>
    <p:extLst>
      <p:ext uri="{BB962C8B-B14F-4D97-AF65-F5344CB8AC3E}">
        <p14:creationId xmlns:p14="http://schemas.microsoft.com/office/powerpoint/2010/main" val="2225491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M1 Ultra packaging “thought” assembly process (tentative)</a:t>
            </a:r>
          </a:p>
        </p:txBody>
      </p:sp>
      <p:sp>
        <p:nvSpPr>
          <p:cNvPr id="3" name="TextBox 2"/>
          <p:cNvSpPr txBox="1"/>
          <p:nvPr/>
        </p:nvSpPr>
        <p:spPr>
          <a:xfrm>
            <a:off x="441736" y="777737"/>
            <a:ext cx="2629246" cy="253916"/>
          </a:xfrm>
          <a:prstGeom prst="rect">
            <a:avLst/>
          </a:prstGeom>
          <a:noFill/>
        </p:spPr>
        <p:txBody>
          <a:bodyPr wrap="none" rtlCol="0">
            <a:spAutoFit/>
          </a:bodyPr>
          <a:lstStyle/>
          <a:p>
            <a:pPr defTabSz="457189"/>
            <a:r>
              <a:rPr lang="en-US" sz="1050" dirty="0">
                <a:solidFill>
                  <a:prstClr val="black"/>
                </a:solidFill>
                <a:latin typeface="Calibri"/>
              </a:rPr>
              <a:t>M1 chip wafer finishing and bump formation</a:t>
            </a:r>
          </a:p>
        </p:txBody>
      </p:sp>
      <p:sp>
        <p:nvSpPr>
          <p:cNvPr id="4" name="TextBox 3"/>
          <p:cNvSpPr txBox="1"/>
          <p:nvPr/>
        </p:nvSpPr>
        <p:spPr>
          <a:xfrm>
            <a:off x="4265761" y="634328"/>
            <a:ext cx="2658100" cy="253916"/>
          </a:xfrm>
          <a:prstGeom prst="rect">
            <a:avLst/>
          </a:prstGeom>
          <a:noFill/>
        </p:spPr>
        <p:txBody>
          <a:bodyPr wrap="none" rtlCol="0">
            <a:spAutoFit/>
          </a:bodyPr>
          <a:lstStyle/>
          <a:p>
            <a:pPr defTabSz="457189"/>
            <a:r>
              <a:rPr lang="en-US" sz="1050" dirty="0">
                <a:solidFill>
                  <a:prstClr val="black"/>
                </a:solidFill>
                <a:latin typeface="Calibri"/>
              </a:rPr>
              <a:t>Si bridge wafer finishing and bump formation</a:t>
            </a:r>
          </a:p>
        </p:txBody>
      </p:sp>
      <p:sp>
        <p:nvSpPr>
          <p:cNvPr id="5" name="TextBox 4"/>
          <p:cNvSpPr txBox="1"/>
          <p:nvPr/>
        </p:nvSpPr>
        <p:spPr>
          <a:xfrm>
            <a:off x="5092766" y="1172039"/>
            <a:ext cx="1370888" cy="253916"/>
          </a:xfrm>
          <a:prstGeom prst="rect">
            <a:avLst/>
          </a:prstGeom>
          <a:noFill/>
        </p:spPr>
        <p:txBody>
          <a:bodyPr wrap="none" rtlCol="0">
            <a:spAutoFit/>
          </a:bodyPr>
          <a:lstStyle/>
          <a:p>
            <a:pPr defTabSz="457189"/>
            <a:r>
              <a:rPr lang="en-US" sz="1050" dirty="0">
                <a:solidFill>
                  <a:prstClr val="black"/>
                </a:solidFill>
                <a:latin typeface="Calibri"/>
              </a:rPr>
              <a:t>Dicing for </a:t>
            </a:r>
            <a:r>
              <a:rPr lang="en-US" sz="1050" dirty="0" err="1">
                <a:solidFill>
                  <a:prstClr val="black"/>
                </a:solidFill>
                <a:latin typeface="Calibri"/>
              </a:rPr>
              <a:t>singulation</a:t>
            </a:r>
            <a:r>
              <a:rPr lang="en-US" sz="1050" dirty="0">
                <a:solidFill>
                  <a:prstClr val="black"/>
                </a:solidFill>
                <a:latin typeface="Calibri"/>
              </a:rPr>
              <a:t> </a:t>
            </a:r>
          </a:p>
        </p:txBody>
      </p:sp>
      <p:sp>
        <p:nvSpPr>
          <p:cNvPr id="6" name="TextBox 5"/>
          <p:cNvSpPr txBox="1"/>
          <p:nvPr/>
        </p:nvSpPr>
        <p:spPr>
          <a:xfrm>
            <a:off x="1227407" y="1504206"/>
            <a:ext cx="2050561" cy="253916"/>
          </a:xfrm>
          <a:prstGeom prst="rect">
            <a:avLst/>
          </a:prstGeom>
          <a:noFill/>
        </p:spPr>
        <p:txBody>
          <a:bodyPr wrap="none" rtlCol="0">
            <a:spAutoFit/>
          </a:bodyPr>
          <a:lstStyle/>
          <a:p>
            <a:pPr defTabSz="457189"/>
            <a:r>
              <a:rPr lang="en-US" sz="1050" dirty="0">
                <a:solidFill>
                  <a:prstClr val="black"/>
                </a:solidFill>
                <a:latin typeface="Calibri"/>
              </a:rPr>
              <a:t>D2D attach by micro bump joining</a:t>
            </a:r>
          </a:p>
        </p:txBody>
      </p:sp>
      <p:cxnSp>
        <p:nvCxnSpPr>
          <p:cNvPr id="8" name="Straight Arrow Connector 7"/>
          <p:cNvCxnSpPr/>
          <p:nvPr/>
        </p:nvCxnSpPr>
        <p:spPr>
          <a:xfrm flipH="1">
            <a:off x="4220811" y="1580981"/>
            <a:ext cx="14182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03112" y="1081422"/>
            <a:ext cx="7458" cy="2251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39039" y="1442482"/>
            <a:ext cx="0" cy="138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639039" y="1006342"/>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2984" y="1857654"/>
            <a:ext cx="2039341" cy="253916"/>
          </a:xfrm>
          <a:prstGeom prst="rect">
            <a:avLst/>
          </a:prstGeom>
          <a:noFill/>
        </p:spPr>
        <p:txBody>
          <a:bodyPr wrap="none" rtlCol="0">
            <a:spAutoFit/>
          </a:bodyPr>
          <a:lstStyle/>
          <a:p>
            <a:pPr defTabSz="457189"/>
            <a:r>
              <a:rPr lang="en-US" sz="1050" dirty="0" err="1">
                <a:solidFill>
                  <a:prstClr val="black"/>
                </a:solidFill>
                <a:latin typeface="Calibri"/>
              </a:rPr>
              <a:t>Underfill</a:t>
            </a:r>
            <a:r>
              <a:rPr lang="en-US" sz="1050" dirty="0">
                <a:solidFill>
                  <a:prstClr val="black"/>
                </a:solidFill>
                <a:latin typeface="Calibri"/>
              </a:rPr>
              <a:t> 1 for micro bump joining</a:t>
            </a:r>
          </a:p>
        </p:txBody>
      </p:sp>
      <p:cxnSp>
        <p:nvCxnSpPr>
          <p:cNvPr id="19" name="Straight Arrow Connector 18"/>
          <p:cNvCxnSpPr/>
          <p:nvPr/>
        </p:nvCxnSpPr>
        <p:spPr>
          <a:xfrm>
            <a:off x="2191926" y="1726501"/>
            <a:ext cx="7457" cy="138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60709" y="2313841"/>
            <a:ext cx="2454518" cy="253916"/>
          </a:xfrm>
          <a:prstGeom prst="rect">
            <a:avLst/>
          </a:prstGeom>
          <a:noFill/>
        </p:spPr>
        <p:txBody>
          <a:bodyPr wrap="none" rtlCol="0">
            <a:spAutoFit/>
          </a:bodyPr>
          <a:lstStyle/>
          <a:p>
            <a:pPr defTabSz="457189"/>
            <a:r>
              <a:rPr lang="en-US" sz="1050" dirty="0">
                <a:solidFill>
                  <a:prstClr val="black"/>
                </a:solidFill>
                <a:latin typeface="Calibri"/>
              </a:rPr>
              <a:t>Thinning Si bridge sides of molded wafers</a:t>
            </a:r>
          </a:p>
        </p:txBody>
      </p:sp>
      <p:cxnSp>
        <p:nvCxnSpPr>
          <p:cNvPr id="21" name="Straight Arrow Connector 20"/>
          <p:cNvCxnSpPr/>
          <p:nvPr/>
        </p:nvCxnSpPr>
        <p:spPr>
          <a:xfrm>
            <a:off x="2191926" y="2071939"/>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60709" y="2809496"/>
            <a:ext cx="1691489" cy="253916"/>
          </a:xfrm>
          <a:prstGeom prst="rect">
            <a:avLst/>
          </a:prstGeom>
          <a:noFill/>
        </p:spPr>
        <p:txBody>
          <a:bodyPr wrap="none" rtlCol="0">
            <a:spAutoFit/>
          </a:bodyPr>
          <a:lstStyle/>
          <a:p>
            <a:pPr defTabSz="457189"/>
            <a:r>
              <a:rPr lang="en-US" sz="1050" dirty="0">
                <a:solidFill>
                  <a:prstClr val="black"/>
                </a:solidFill>
                <a:latin typeface="Calibri"/>
              </a:rPr>
              <a:t>Build up Cu wire/PSPI layer </a:t>
            </a:r>
          </a:p>
        </p:txBody>
      </p:sp>
      <p:cxnSp>
        <p:nvCxnSpPr>
          <p:cNvPr id="23" name="Straight Arrow Connector 22"/>
          <p:cNvCxnSpPr/>
          <p:nvPr/>
        </p:nvCxnSpPr>
        <p:spPr>
          <a:xfrm>
            <a:off x="2191926" y="2590840"/>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62038" y="3230222"/>
            <a:ext cx="1208985" cy="253916"/>
          </a:xfrm>
          <a:prstGeom prst="rect">
            <a:avLst/>
          </a:prstGeom>
          <a:noFill/>
        </p:spPr>
        <p:txBody>
          <a:bodyPr wrap="none" rtlCol="0">
            <a:spAutoFit/>
          </a:bodyPr>
          <a:lstStyle/>
          <a:p>
            <a:pPr defTabSz="457189"/>
            <a:r>
              <a:rPr lang="en-US" sz="1050" dirty="0">
                <a:solidFill>
                  <a:prstClr val="black"/>
                </a:solidFill>
                <a:latin typeface="Calibri"/>
              </a:rPr>
              <a:t>C4 solder bumping</a:t>
            </a:r>
          </a:p>
        </p:txBody>
      </p:sp>
      <p:cxnSp>
        <p:nvCxnSpPr>
          <p:cNvPr id="25" name="Straight Arrow Connector 24"/>
          <p:cNvCxnSpPr/>
          <p:nvPr/>
        </p:nvCxnSpPr>
        <p:spPr>
          <a:xfrm>
            <a:off x="2191926" y="3001771"/>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56242" y="2752598"/>
            <a:ext cx="1019831" cy="253916"/>
          </a:xfrm>
          <a:prstGeom prst="rect">
            <a:avLst/>
          </a:prstGeom>
          <a:noFill/>
        </p:spPr>
        <p:txBody>
          <a:bodyPr wrap="none" rtlCol="0">
            <a:spAutoFit/>
          </a:bodyPr>
          <a:lstStyle/>
          <a:p>
            <a:pPr defTabSz="457189"/>
            <a:r>
              <a:rPr lang="en-US" sz="1050" dirty="0">
                <a:solidFill>
                  <a:prstClr val="black"/>
                </a:solidFill>
                <a:latin typeface="Calibri"/>
              </a:rPr>
              <a:t>8-2-8 substrate</a:t>
            </a:r>
          </a:p>
        </p:txBody>
      </p:sp>
      <p:sp>
        <p:nvSpPr>
          <p:cNvPr id="27" name="TextBox 26"/>
          <p:cNvSpPr txBox="1"/>
          <p:nvPr/>
        </p:nvSpPr>
        <p:spPr>
          <a:xfrm>
            <a:off x="1368456" y="3675373"/>
            <a:ext cx="1356462" cy="253916"/>
          </a:xfrm>
          <a:prstGeom prst="rect">
            <a:avLst/>
          </a:prstGeom>
          <a:noFill/>
        </p:spPr>
        <p:txBody>
          <a:bodyPr wrap="none" rtlCol="0">
            <a:spAutoFit/>
          </a:bodyPr>
          <a:lstStyle/>
          <a:p>
            <a:pPr defTabSz="457189"/>
            <a:r>
              <a:rPr lang="en-US" sz="1050" dirty="0">
                <a:solidFill>
                  <a:prstClr val="black"/>
                </a:solidFill>
                <a:latin typeface="Calibri"/>
              </a:rPr>
              <a:t>M1 backside thinning</a:t>
            </a:r>
          </a:p>
        </p:txBody>
      </p:sp>
      <p:cxnSp>
        <p:nvCxnSpPr>
          <p:cNvPr id="28" name="Straight Arrow Connector 27"/>
          <p:cNvCxnSpPr/>
          <p:nvPr/>
        </p:nvCxnSpPr>
        <p:spPr>
          <a:xfrm>
            <a:off x="2191925" y="3461617"/>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91347" y="4010795"/>
            <a:ext cx="1340432" cy="253916"/>
          </a:xfrm>
          <a:prstGeom prst="rect">
            <a:avLst/>
          </a:prstGeom>
          <a:noFill/>
        </p:spPr>
        <p:txBody>
          <a:bodyPr wrap="none" rtlCol="0">
            <a:spAutoFit/>
          </a:bodyPr>
          <a:lstStyle/>
          <a:p>
            <a:pPr defTabSz="457189"/>
            <a:r>
              <a:rPr lang="en-US" sz="1050" dirty="0">
                <a:solidFill>
                  <a:prstClr val="black"/>
                </a:solidFill>
                <a:latin typeface="Calibri"/>
              </a:rPr>
              <a:t>Dicing for </a:t>
            </a:r>
            <a:r>
              <a:rPr lang="en-US" sz="1050" dirty="0" err="1">
                <a:solidFill>
                  <a:prstClr val="black"/>
                </a:solidFill>
                <a:latin typeface="Calibri"/>
              </a:rPr>
              <a:t>singulation</a:t>
            </a:r>
            <a:endParaRPr lang="en-US" sz="1050" dirty="0">
              <a:solidFill>
                <a:prstClr val="black"/>
              </a:solidFill>
              <a:latin typeface="Calibri"/>
            </a:endParaRPr>
          </a:p>
        </p:txBody>
      </p:sp>
      <p:cxnSp>
        <p:nvCxnSpPr>
          <p:cNvPr id="44" name="Elbow Connector 43"/>
          <p:cNvCxnSpPr/>
          <p:nvPr/>
        </p:nvCxnSpPr>
        <p:spPr>
          <a:xfrm flipV="1">
            <a:off x="3680994" y="3393563"/>
            <a:ext cx="2375196" cy="113692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056191" y="3001772"/>
            <a:ext cx="0" cy="570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396585" y="3614003"/>
            <a:ext cx="1372492" cy="253916"/>
          </a:xfrm>
          <a:prstGeom prst="rect">
            <a:avLst/>
          </a:prstGeom>
          <a:noFill/>
        </p:spPr>
        <p:txBody>
          <a:bodyPr wrap="none" rtlCol="0">
            <a:spAutoFit/>
          </a:bodyPr>
          <a:lstStyle/>
          <a:p>
            <a:pPr defTabSz="457189"/>
            <a:r>
              <a:rPr lang="en-US" sz="1050" dirty="0">
                <a:solidFill>
                  <a:prstClr val="black"/>
                </a:solidFill>
                <a:latin typeface="Calibri"/>
              </a:rPr>
              <a:t>Chip joining by reflow</a:t>
            </a:r>
          </a:p>
        </p:txBody>
      </p:sp>
      <p:cxnSp>
        <p:nvCxnSpPr>
          <p:cNvPr id="51" name="Straight Arrow Connector 50"/>
          <p:cNvCxnSpPr/>
          <p:nvPr/>
        </p:nvCxnSpPr>
        <p:spPr>
          <a:xfrm>
            <a:off x="2191925" y="3849290"/>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289058" y="4391984"/>
            <a:ext cx="1922321" cy="253916"/>
          </a:xfrm>
          <a:prstGeom prst="rect">
            <a:avLst/>
          </a:prstGeom>
          <a:noFill/>
        </p:spPr>
        <p:txBody>
          <a:bodyPr wrap="none" rtlCol="0">
            <a:spAutoFit/>
          </a:bodyPr>
          <a:lstStyle/>
          <a:p>
            <a:pPr defTabSz="457189"/>
            <a:r>
              <a:rPr lang="en-US" sz="1050" dirty="0">
                <a:solidFill>
                  <a:prstClr val="black"/>
                </a:solidFill>
                <a:latin typeface="Calibri"/>
              </a:rPr>
              <a:t>M1+M1+ Si bridge subassembly</a:t>
            </a:r>
          </a:p>
        </p:txBody>
      </p:sp>
      <p:cxnSp>
        <p:nvCxnSpPr>
          <p:cNvPr id="53" name="Straight Arrow Connector 52"/>
          <p:cNvCxnSpPr/>
          <p:nvPr/>
        </p:nvCxnSpPr>
        <p:spPr>
          <a:xfrm>
            <a:off x="2191925" y="4231023"/>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597410" y="4140734"/>
            <a:ext cx="1149674" cy="253916"/>
          </a:xfrm>
          <a:prstGeom prst="rect">
            <a:avLst/>
          </a:prstGeom>
          <a:noFill/>
        </p:spPr>
        <p:txBody>
          <a:bodyPr wrap="none" rtlCol="0">
            <a:spAutoFit/>
          </a:bodyPr>
          <a:lstStyle/>
          <a:p>
            <a:pPr defTabSz="457189"/>
            <a:r>
              <a:rPr lang="en-US" sz="1050" dirty="0" err="1">
                <a:solidFill>
                  <a:prstClr val="black"/>
                </a:solidFill>
                <a:latin typeface="Calibri"/>
              </a:rPr>
              <a:t>Underfill</a:t>
            </a:r>
            <a:r>
              <a:rPr lang="en-US" sz="1050" dirty="0">
                <a:solidFill>
                  <a:prstClr val="black"/>
                </a:solidFill>
                <a:latin typeface="Calibri"/>
              </a:rPr>
              <a:t> 2 for C4 </a:t>
            </a:r>
          </a:p>
        </p:txBody>
      </p:sp>
      <p:cxnSp>
        <p:nvCxnSpPr>
          <p:cNvPr id="57" name="Straight Arrow Connector 56"/>
          <p:cNvCxnSpPr/>
          <p:nvPr/>
        </p:nvCxnSpPr>
        <p:spPr>
          <a:xfrm>
            <a:off x="6064669" y="3876007"/>
            <a:ext cx="0" cy="221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530184" y="3029597"/>
            <a:ext cx="1055097" cy="253916"/>
          </a:xfrm>
          <a:prstGeom prst="rect">
            <a:avLst/>
          </a:prstGeom>
          <a:noFill/>
        </p:spPr>
        <p:txBody>
          <a:bodyPr wrap="none" rtlCol="0">
            <a:spAutoFit/>
          </a:bodyPr>
          <a:lstStyle/>
          <a:p>
            <a:pPr defTabSz="457189"/>
            <a:r>
              <a:rPr lang="en-US" sz="1050" dirty="0">
                <a:solidFill>
                  <a:prstClr val="black"/>
                </a:solidFill>
                <a:latin typeface="Calibri"/>
              </a:rPr>
              <a:t>PCB main board</a:t>
            </a:r>
          </a:p>
        </p:txBody>
      </p:sp>
      <p:cxnSp>
        <p:nvCxnSpPr>
          <p:cNvPr id="66" name="Straight Arrow Connector 65"/>
          <p:cNvCxnSpPr/>
          <p:nvPr/>
        </p:nvCxnSpPr>
        <p:spPr>
          <a:xfrm>
            <a:off x="7966602" y="3289666"/>
            <a:ext cx="0" cy="570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627085" y="4036349"/>
            <a:ext cx="34289" cy="253916"/>
          </a:xfrm>
          <a:prstGeom prst="rect">
            <a:avLst/>
          </a:prstGeom>
          <a:noFill/>
        </p:spPr>
        <p:txBody>
          <a:bodyPr wrap="square" rtlCol="0">
            <a:spAutoFit/>
          </a:bodyPr>
          <a:lstStyle/>
          <a:p>
            <a:pPr defTabSz="457189"/>
            <a:r>
              <a:rPr lang="en-US" sz="1050" dirty="0">
                <a:solidFill>
                  <a:prstClr val="black"/>
                </a:solidFill>
                <a:latin typeface="Calibri"/>
              </a:rPr>
              <a:t> </a:t>
            </a:r>
          </a:p>
        </p:txBody>
      </p:sp>
      <p:sp>
        <p:nvSpPr>
          <p:cNvPr id="68" name="TextBox 67"/>
          <p:cNvSpPr txBox="1"/>
          <p:nvPr/>
        </p:nvSpPr>
        <p:spPr>
          <a:xfrm>
            <a:off x="5629983" y="4413674"/>
            <a:ext cx="829073" cy="253916"/>
          </a:xfrm>
          <a:prstGeom prst="rect">
            <a:avLst/>
          </a:prstGeom>
          <a:noFill/>
        </p:spPr>
        <p:txBody>
          <a:bodyPr wrap="none" rtlCol="0">
            <a:spAutoFit/>
          </a:bodyPr>
          <a:lstStyle/>
          <a:p>
            <a:pPr defTabSz="457189"/>
            <a:r>
              <a:rPr lang="en-US" sz="1050" dirty="0">
                <a:solidFill>
                  <a:prstClr val="black"/>
                </a:solidFill>
                <a:latin typeface="Calibri"/>
              </a:rPr>
              <a:t>BGA attach </a:t>
            </a:r>
          </a:p>
        </p:txBody>
      </p:sp>
      <p:cxnSp>
        <p:nvCxnSpPr>
          <p:cNvPr id="72" name="Elbow Connector 71"/>
          <p:cNvCxnSpPr/>
          <p:nvPr/>
        </p:nvCxnSpPr>
        <p:spPr>
          <a:xfrm flipV="1">
            <a:off x="6599629" y="3572291"/>
            <a:ext cx="1168458" cy="97988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467235" y="3886957"/>
            <a:ext cx="1058303" cy="253916"/>
          </a:xfrm>
          <a:prstGeom prst="rect">
            <a:avLst/>
          </a:prstGeom>
          <a:noFill/>
        </p:spPr>
        <p:txBody>
          <a:bodyPr wrap="none" rtlCol="0">
            <a:spAutoFit/>
          </a:bodyPr>
          <a:lstStyle/>
          <a:p>
            <a:pPr defTabSz="457189"/>
            <a:r>
              <a:rPr lang="en-US" sz="1050" dirty="0">
                <a:solidFill>
                  <a:prstClr val="black"/>
                </a:solidFill>
                <a:latin typeface="Calibri"/>
              </a:rPr>
              <a:t>Assembly </a:t>
            </a:r>
            <a:r>
              <a:rPr lang="en-US" sz="1050" dirty="0" err="1">
                <a:solidFill>
                  <a:prstClr val="black"/>
                </a:solidFill>
                <a:latin typeface="Calibri"/>
              </a:rPr>
              <a:t>refow</a:t>
            </a:r>
            <a:endParaRPr lang="en-US" sz="1050" dirty="0">
              <a:solidFill>
                <a:prstClr val="black"/>
              </a:solidFill>
              <a:latin typeface="Calibri"/>
            </a:endParaRPr>
          </a:p>
        </p:txBody>
      </p:sp>
      <p:sp>
        <p:nvSpPr>
          <p:cNvPr id="82" name="Rectangle 81"/>
          <p:cNvSpPr/>
          <p:nvPr/>
        </p:nvSpPr>
        <p:spPr>
          <a:xfrm>
            <a:off x="367269" y="777737"/>
            <a:ext cx="3355174" cy="304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050">
              <a:solidFill>
                <a:prstClr val="white"/>
              </a:solidFill>
              <a:latin typeface="Calibri"/>
            </a:endParaRPr>
          </a:p>
        </p:txBody>
      </p:sp>
      <p:sp>
        <p:nvSpPr>
          <p:cNvPr id="83" name="Rectangle 82"/>
          <p:cNvSpPr/>
          <p:nvPr/>
        </p:nvSpPr>
        <p:spPr>
          <a:xfrm>
            <a:off x="4091149" y="588550"/>
            <a:ext cx="3553080" cy="3485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050">
              <a:solidFill>
                <a:prstClr val="white"/>
              </a:solidFill>
              <a:latin typeface="Calibri"/>
            </a:endParaRPr>
          </a:p>
        </p:txBody>
      </p:sp>
      <p:sp>
        <p:nvSpPr>
          <p:cNvPr id="84" name="Rectangle 83"/>
          <p:cNvSpPr/>
          <p:nvPr/>
        </p:nvSpPr>
        <p:spPr>
          <a:xfrm>
            <a:off x="5251112" y="2701514"/>
            <a:ext cx="1505380" cy="30025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050">
              <a:solidFill>
                <a:prstClr val="white"/>
              </a:solidFill>
              <a:latin typeface="Calibri"/>
            </a:endParaRPr>
          </a:p>
        </p:txBody>
      </p:sp>
      <p:sp>
        <p:nvSpPr>
          <p:cNvPr id="85" name="Rectangle 84"/>
          <p:cNvSpPr/>
          <p:nvPr/>
        </p:nvSpPr>
        <p:spPr>
          <a:xfrm>
            <a:off x="7467234" y="3001772"/>
            <a:ext cx="1323199" cy="3048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050">
              <a:solidFill>
                <a:prstClr val="white"/>
              </a:solidFill>
              <a:latin typeface="Calibri"/>
            </a:endParaRPr>
          </a:p>
        </p:txBody>
      </p:sp>
      <p:sp>
        <p:nvSpPr>
          <p:cNvPr id="86" name="TextBox 85"/>
          <p:cNvSpPr txBox="1"/>
          <p:nvPr/>
        </p:nvSpPr>
        <p:spPr>
          <a:xfrm>
            <a:off x="327616" y="1251273"/>
            <a:ext cx="4826962" cy="253916"/>
          </a:xfrm>
          <a:prstGeom prst="rect">
            <a:avLst/>
          </a:prstGeom>
          <a:noFill/>
        </p:spPr>
        <p:txBody>
          <a:bodyPr wrap="none" rtlCol="0">
            <a:spAutoFit/>
          </a:bodyPr>
          <a:lstStyle/>
          <a:p>
            <a:pPr defTabSz="457189"/>
            <a:r>
              <a:rPr lang="en-US" sz="1050" dirty="0" err="1">
                <a:solidFill>
                  <a:prstClr val="black"/>
                </a:solidFill>
                <a:latin typeface="Calibri"/>
              </a:rPr>
              <a:t>Singulation</a:t>
            </a:r>
            <a:r>
              <a:rPr lang="en-US" sz="1050" dirty="0">
                <a:solidFill>
                  <a:prstClr val="black"/>
                </a:solidFill>
                <a:latin typeface="Calibri"/>
              </a:rPr>
              <a:t> mechanical dicing and reconstitute to a wafer (2 M1 dies very accurately)</a:t>
            </a:r>
          </a:p>
        </p:txBody>
      </p:sp>
      <p:cxnSp>
        <p:nvCxnSpPr>
          <p:cNvPr id="89" name="Straight Arrow Connector 88"/>
          <p:cNvCxnSpPr/>
          <p:nvPr/>
        </p:nvCxnSpPr>
        <p:spPr>
          <a:xfrm>
            <a:off x="2191926" y="1408590"/>
            <a:ext cx="7459" cy="202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7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869" y="2092705"/>
            <a:ext cx="7886700" cy="994172"/>
          </a:xfrm>
        </p:spPr>
        <p:txBody>
          <a:bodyPr>
            <a:normAutofit/>
          </a:bodyPr>
          <a:lstStyle/>
          <a:p>
            <a:r>
              <a:rPr lang="en-US" dirty="0"/>
              <a:t>Copper Hybrid Bonding – AMD Ryzen 7 5800X3D </a:t>
            </a:r>
          </a:p>
        </p:txBody>
      </p:sp>
    </p:spTree>
    <p:extLst>
      <p:ext uri="{BB962C8B-B14F-4D97-AF65-F5344CB8AC3E}">
        <p14:creationId xmlns:p14="http://schemas.microsoft.com/office/powerpoint/2010/main" val="1784731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BA05E8-5369-010F-3FE6-0FF159537200}"/>
              </a:ext>
            </a:extLst>
          </p:cNvPr>
          <p:cNvSpPr txBox="1"/>
          <p:nvPr/>
        </p:nvSpPr>
        <p:spPr>
          <a:xfrm>
            <a:off x="5611138" y="2976002"/>
            <a:ext cx="2644301" cy="230832"/>
          </a:xfrm>
          <a:prstGeom prst="rect">
            <a:avLst/>
          </a:prstGeom>
          <a:noFill/>
        </p:spPr>
        <p:txBody>
          <a:bodyPr wrap="square">
            <a:spAutoFit/>
          </a:bodyPr>
          <a:lstStyle/>
          <a:p>
            <a:pPr defTabSz="457189"/>
            <a:r>
              <a:rPr lang="en-US" sz="900" dirty="0">
                <a:solidFill>
                  <a:prstClr val="black"/>
                </a:solidFill>
                <a:latin typeface="Calibri"/>
              </a:rPr>
              <a:t>Source: Binghamton University &amp; </a:t>
            </a:r>
            <a:r>
              <a:rPr lang="en-US" sz="900" dirty="0" err="1">
                <a:solidFill>
                  <a:prstClr val="black"/>
                </a:solidFill>
                <a:latin typeface="Calibri"/>
              </a:rPr>
              <a:t>Prismark</a:t>
            </a:r>
            <a:r>
              <a:rPr lang="en-US" sz="900" dirty="0">
                <a:solidFill>
                  <a:prstClr val="black"/>
                </a:solidFill>
                <a:latin typeface="Calibri"/>
              </a:rPr>
              <a:t> Partners</a:t>
            </a:r>
          </a:p>
        </p:txBody>
      </p:sp>
      <p:sp>
        <p:nvSpPr>
          <p:cNvPr id="7" name="TextBox 6">
            <a:extLst>
              <a:ext uri="{FF2B5EF4-FFF2-40B4-BE49-F238E27FC236}">
                <a16:creationId xmlns:a16="http://schemas.microsoft.com/office/drawing/2014/main" id="{528FEB25-EF6D-0FF0-D6B3-804493E8E894}"/>
              </a:ext>
            </a:extLst>
          </p:cNvPr>
          <p:cNvSpPr txBox="1"/>
          <p:nvPr/>
        </p:nvSpPr>
        <p:spPr>
          <a:xfrm>
            <a:off x="519765" y="80985"/>
            <a:ext cx="6577227" cy="507831"/>
          </a:xfrm>
          <a:prstGeom prst="rect">
            <a:avLst/>
          </a:prstGeom>
          <a:noFill/>
        </p:spPr>
        <p:txBody>
          <a:bodyPr wrap="square">
            <a:spAutoFit/>
          </a:bodyPr>
          <a:lstStyle/>
          <a:p>
            <a:pPr algn="ctr" defTabSz="457189"/>
            <a:r>
              <a:rPr lang="en-US" sz="2700" dirty="0">
                <a:solidFill>
                  <a:prstClr val="black"/>
                </a:solidFill>
                <a:latin typeface="Calibri"/>
                <a:cs typeface="Times New Roman" panose="02020603050405020304" pitchFamily="18" charset="0"/>
              </a:rPr>
              <a:t>Die  Stacking in AMD Ryzen 7 5800X3D </a:t>
            </a:r>
            <a:endParaRPr lang="en-US" sz="2700" dirty="0">
              <a:solidFill>
                <a:prstClr val="black"/>
              </a:solidFill>
              <a:latin typeface="Calibri"/>
            </a:endParaRPr>
          </a:p>
        </p:txBody>
      </p:sp>
      <p:pic>
        <p:nvPicPr>
          <p:cNvPr id="4" name="Picture 3">
            <a:extLst>
              <a:ext uri="{FF2B5EF4-FFF2-40B4-BE49-F238E27FC236}">
                <a16:creationId xmlns:a16="http://schemas.microsoft.com/office/drawing/2014/main" id="{34149FE9-65AF-F612-0B4D-0989CDACEF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0756" y="554920"/>
            <a:ext cx="3785191" cy="2421083"/>
          </a:xfrm>
          <a:prstGeom prst="rect">
            <a:avLst/>
          </a:prstGeom>
        </p:spPr>
      </p:pic>
      <p:pic>
        <p:nvPicPr>
          <p:cNvPr id="2" name="Picture 1">
            <a:extLst>
              <a:ext uri="{FF2B5EF4-FFF2-40B4-BE49-F238E27FC236}">
                <a16:creationId xmlns:a16="http://schemas.microsoft.com/office/drawing/2014/main" id="{73959739-2A24-F2B2-892C-7030FA4B85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233" y="554920"/>
            <a:ext cx="3785191" cy="2421083"/>
          </a:xfrm>
          <a:prstGeom prst="rect">
            <a:avLst/>
          </a:prstGeom>
        </p:spPr>
      </p:pic>
      <p:cxnSp>
        <p:nvCxnSpPr>
          <p:cNvPr id="6" name="Straight Connector 5"/>
          <p:cNvCxnSpPr/>
          <p:nvPr/>
        </p:nvCxnSpPr>
        <p:spPr>
          <a:xfrm>
            <a:off x="8229428" y="1541273"/>
            <a:ext cx="276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428" y="2291771"/>
            <a:ext cx="2760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358824" y="1541273"/>
            <a:ext cx="0" cy="75049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24319" y="1860451"/>
            <a:ext cx="530915" cy="253916"/>
          </a:xfrm>
          <a:prstGeom prst="rect">
            <a:avLst/>
          </a:prstGeom>
          <a:noFill/>
        </p:spPr>
        <p:txBody>
          <a:bodyPr wrap="none" rtlCol="0">
            <a:spAutoFit/>
          </a:bodyPr>
          <a:lstStyle/>
          <a:p>
            <a:pPr defTabSz="457189"/>
            <a:r>
              <a:rPr lang="en-US" sz="1050" dirty="0">
                <a:solidFill>
                  <a:prstClr val="black"/>
                </a:solidFill>
                <a:latin typeface="Calibri"/>
              </a:rPr>
              <a:t>16 um</a:t>
            </a:r>
          </a:p>
        </p:txBody>
      </p:sp>
      <p:cxnSp>
        <p:nvCxnSpPr>
          <p:cNvPr id="16" name="Straight Arrow Connector 15"/>
          <p:cNvCxnSpPr/>
          <p:nvPr/>
        </p:nvCxnSpPr>
        <p:spPr>
          <a:xfrm flipH="1">
            <a:off x="7288474" y="1135831"/>
            <a:ext cx="1048110" cy="56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5439" y="904999"/>
            <a:ext cx="760144" cy="253916"/>
          </a:xfrm>
          <a:prstGeom prst="rect">
            <a:avLst/>
          </a:prstGeom>
          <a:noFill/>
        </p:spPr>
        <p:txBody>
          <a:bodyPr wrap="none" rtlCol="0">
            <a:spAutoFit/>
          </a:bodyPr>
          <a:lstStyle/>
          <a:p>
            <a:pPr defTabSz="457189"/>
            <a:r>
              <a:rPr lang="en-US" sz="1050" dirty="0">
                <a:solidFill>
                  <a:prstClr val="black"/>
                </a:solidFill>
                <a:latin typeface="Calibri"/>
              </a:rPr>
              <a:t>1.6 um </a:t>
            </a:r>
            <a:r>
              <a:rPr lang="en-US" sz="1050" dirty="0" err="1">
                <a:solidFill>
                  <a:prstClr val="black"/>
                </a:solidFill>
                <a:latin typeface="Calibri"/>
              </a:rPr>
              <a:t>dia</a:t>
            </a:r>
            <a:endParaRPr lang="en-US" sz="1050" dirty="0">
              <a:solidFill>
                <a:prstClr val="black"/>
              </a:solidFill>
              <a:latin typeface="Calibri"/>
            </a:endParaRPr>
          </a:p>
        </p:txBody>
      </p:sp>
      <p:sp>
        <p:nvSpPr>
          <p:cNvPr id="19" name="TextBox 18"/>
          <p:cNvSpPr txBox="1"/>
          <p:nvPr/>
        </p:nvSpPr>
        <p:spPr>
          <a:xfrm>
            <a:off x="4128665" y="3532903"/>
            <a:ext cx="3986989" cy="253916"/>
          </a:xfrm>
          <a:prstGeom prst="rect">
            <a:avLst/>
          </a:prstGeom>
          <a:noFill/>
        </p:spPr>
        <p:txBody>
          <a:bodyPr wrap="none" rtlCol="0">
            <a:spAutoFit/>
          </a:bodyPr>
          <a:lstStyle/>
          <a:p>
            <a:pPr defTabSz="457189"/>
            <a:r>
              <a:rPr lang="en-US" sz="1050" dirty="0">
                <a:solidFill>
                  <a:prstClr val="black"/>
                </a:solidFill>
                <a:latin typeface="Calibri"/>
              </a:rPr>
              <a:t>Direct Copper to Copper Bond: ~1.6 um </a:t>
            </a:r>
            <a:r>
              <a:rPr lang="en-US" sz="1050" dirty="0" err="1">
                <a:solidFill>
                  <a:prstClr val="black"/>
                </a:solidFill>
                <a:latin typeface="Calibri"/>
              </a:rPr>
              <a:t>dia</a:t>
            </a:r>
            <a:r>
              <a:rPr lang="en-US" sz="1050" dirty="0">
                <a:solidFill>
                  <a:prstClr val="black"/>
                </a:solidFill>
                <a:latin typeface="Calibri"/>
              </a:rPr>
              <a:t> columns on </a:t>
            </a:r>
            <a:r>
              <a:rPr lang="en-US" sz="1050" dirty="0">
                <a:solidFill>
                  <a:prstClr val="black"/>
                </a:solidFill>
                <a:highlight>
                  <a:srgbClr val="FFFF00"/>
                </a:highlight>
                <a:latin typeface="Calibri"/>
              </a:rPr>
              <a:t>15.5 um pitch</a:t>
            </a:r>
          </a:p>
        </p:txBody>
      </p:sp>
      <p:sp>
        <p:nvSpPr>
          <p:cNvPr id="13" name="TextBox 12"/>
          <p:cNvSpPr txBox="1"/>
          <p:nvPr/>
        </p:nvSpPr>
        <p:spPr>
          <a:xfrm>
            <a:off x="237478" y="3302070"/>
            <a:ext cx="1116011" cy="253916"/>
          </a:xfrm>
          <a:prstGeom prst="rect">
            <a:avLst/>
          </a:prstGeom>
          <a:noFill/>
        </p:spPr>
        <p:txBody>
          <a:bodyPr wrap="none" rtlCol="0">
            <a:spAutoFit/>
          </a:bodyPr>
          <a:lstStyle/>
          <a:p>
            <a:pPr defTabSz="457189"/>
            <a:r>
              <a:rPr lang="en-US" sz="1050" dirty="0">
                <a:solidFill>
                  <a:prstClr val="black"/>
                </a:solidFill>
                <a:latin typeface="Calibri"/>
              </a:rPr>
              <a:t>Stacked L3 cache</a:t>
            </a: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94192" y="3116525"/>
            <a:ext cx="2271585" cy="1611699"/>
          </a:xfrm>
          <a:prstGeom prst="rect">
            <a:avLst/>
          </a:prstGeom>
        </p:spPr>
      </p:pic>
      <p:cxnSp>
        <p:nvCxnSpPr>
          <p:cNvPr id="14" name="Straight Arrow Connector 13"/>
          <p:cNvCxnSpPr/>
          <p:nvPr/>
        </p:nvCxnSpPr>
        <p:spPr>
          <a:xfrm>
            <a:off x="1389970" y="3404508"/>
            <a:ext cx="771525" cy="359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BA05E8-5369-010F-3FE6-0FF159537200}"/>
              </a:ext>
            </a:extLst>
          </p:cNvPr>
          <p:cNvSpPr txBox="1"/>
          <p:nvPr/>
        </p:nvSpPr>
        <p:spPr>
          <a:xfrm>
            <a:off x="3765777" y="4362040"/>
            <a:ext cx="2644301" cy="230832"/>
          </a:xfrm>
          <a:prstGeom prst="rect">
            <a:avLst/>
          </a:prstGeom>
          <a:noFill/>
        </p:spPr>
        <p:txBody>
          <a:bodyPr wrap="square">
            <a:spAutoFit/>
          </a:bodyPr>
          <a:lstStyle/>
          <a:p>
            <a:pPr defTabSz="457189"/>
            <a:r>
              <a:rPr lang="en-US" sz="900" dirty="0">
                <a:solidFill>
                  <a:prstClr val="black"/>
                </a:solidFill>
                <a:latin typeface="Calibri"/>
              </a:rPr>
              <a:t>Source: AMD</a:t>
            </a:r>
          </a:p>
        </p:txBody>
      </p:sp>
    </p:spTree>
    <p:extLst>
      <p:ext uri="{BB962C8B-B14F-4D97-AF65-F5344CB8AC3E}">
        <p14:creationId xmlns:p14="http://schemas.microsoft.com/office/powerpoint/2010/main" val="65384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effectLst>
                  <a:outerShdw blurRad="38100" dist="38100" dir="2700000" algn="tl">
                    <a:srgbClr val="000000">
                      <a:alpha val="43137"/>
                    </a:srgbClr>
                  </a:outerShdw>
                </a:effectLst>
              </a:rPr>
              <a:t>Resources / Facilities</a:t>
            </a:r>
            <a:br>
              <a:rPr lang="en-US" dirty="0"/>
            </a:br>
            <a:r>
              <a:rPr lang="en-US" sz="2025" dirty="0"/>
              <a:t>Smart Electronics Manufacturing Lab</a:t>
            </a:r>
          </a:p>
        </p:txBody>
      </p:sp>
      <p:sp>
        <p:nvSpPr>
          <p:cNvPr id="5" name="Subtitle 2"/>
          <p:cNvSpPr txBox="1">
            <a:spLocks/>
          </p:cNvSpPr>
          <p:nvPr/>
        </p:nvSpPr>
        <p:spPr>
          <a:xfrm>
            <a:off x="1287302" y="3171481"/>
            <a:ext cx="4070854" cy="1628789"/>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2400" b="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4018" indent="-144018" defTabSz="342900">
              <a:spcBef>
                <a:spcPts val="0"/>
              </a:spcBef>
              <a:spcAft>
                <a:spcPts val="900"/>
              </a:spcAft>
              <a:buFont typeface="Arial" panose="020B0604020202020204" pitchFamily="34" charset="0"/>
              <a:buChar char="•"/>
            </a:pPr>
            <a:r>
              <a:rPr lang="en-US" sz="1050" dirty="0">
                <a:latin typeface="Calibri"/>
                <a:cs typeface="Arial"/>
              </a:rPr>
              <a:t>MPM Momentum </a:t>
            </a:r>
            <a:r>
              <a:rPr lang="en-US" sz="1050" dirty="0" err="1">
                <a:latin typeface="Calibri"/>
                <a:cs typeface="Arial"/>
              </a:rPr>
              <a:t>HiE</a:t>
            </a:r>
            <a:r>
              <a:rPr lang="en-US" sz="1050" dirty="0">
                <a:latin typeface="Calibri"/>
                <a:cs typeface="Arial"/>
              </a:rPr>
              <a:t> Stencil Printer</a:t>
            </a:r>
          </a:p>
          <a:p>
            <a:pPr marL="144018" indent="-144018" defTabSz="342900">
              <a:spcBef>
                <a:spcPts val="0"/>
              </a:spcBef>
              <a:spcAft>
                <a:spcPts val="900"/>
              </a:spcAft>
              <a:buFont typeface="Arial" panose="020B0604020202020204" pitchFamily="34" charset="0"/>
              <a:buChar char="•"/>
            </a:pPr>
            <a:r>
              <a:rPr lang="en-US" sz="1050" dirty="0">
                <a:latin typeface="Calibri"/>
                <a:cs typeface="Arial"/>
              </a:rPr>
              <a:t>EKRA  Serio 4000 Stencil Printer</a:t>
            </a:r>
          </a:p>
          <a:p>
            <a:pPr marL="144018" indent="-144018" defTabSz="342900">
              <a:spcBef>
                <a:spcPts val="0"/>
              </a:spcBef>
              <a:spcAft>
                <a:spcPts val="900"/>
              </a:spcAft>
              <a:buFont typeface="Arial" panose="020B0604020202020204" pitchFamily="34" charset="0"/>
              <a:buChar char="•"/>
            </a:pPr>
            <a:r>
              <a:rPr lang="en-US" sz="1050" dirty="0">
                <a:latin typeface="Calibri"/>
                <a:cs typeface="Arial"/>
              </a:rPr>
              <a:t>Koh Young Solder Paste Inspection</a:t>
            </a:r>
          </a:p>
          <a:p>
            <a:pPr marL="144018" indent="-144018" defTabSz="342900">
              <a:spcBef>
                <a:spcPts val="0"/>
              </a:spcBef>
              <a:spcAft>
                <a:spcPts val="900"/>
              </a:spcAft>
              <a:buFont typeface="Arial" panose="020B0604020202020204" pitchFamily="34" charset="0"/>
              <a:buChar char="•"/>
            </a:pPr>
            <a:r>
              <a:rPr lang="en-US" sz="1050" dirty="0">
                <a:latin typeface="Calibri"/>
                <a:cs typeface="Arial"/>
              </a:rPr>
              <a:t>Universal Fuzion Pick and Place (CAMM)</a:t>
            </a:r>
          </a:p>
          <a:p>
            <a:pPr marL="144018" indent="-144018" defTabSz="342900">
              <a:spcBef>
                <a:spcPts val="0"/>
              </a:spcBef>
              <a:spcAft>
                <a:spcPts val="900"/>
              </a:spcAft>
              <a:buFont typeface="Arial" panose="020B0604020202020204" pitchFamily="34" charset="0"/>
              <a:buChar char="•"/>
            </a:pPr>
            <a:r>
              <a:rPr lang="en-US" sz="1050" dirty="0">
                <a:latin typeface="Calibri"/>
                <a:cs typeface="Arial"/>
              </a:rPr>
              <a:t>Universal High Speed Wafer Feeder (CAMM)</a:t>
            </a:r>
          </a:p>
          <a:p>
            <a:pPr marL="144018" indent="-144018" defTabSz="342900">
              <a:spcBef>
                <a:spcPts val="0"/>
              </a:spcBef>
              <a:spcAft>
                <a:spcPts val="900"/>
              </a:spcAft>
              <a:buFont typeface="Arial" panose="020B0604020202020204" pitchFamily="34" charset="0"/>
              <a:buChar char="•"/>
            </a:pPr>
            <a:r>
              <a:rPr lang="en-US" sz="1050" dirty="0">
                <a:latin typeface="Calibri"/>
                <a:cs typeface="Arial"/>
              </a:rPr>
              <a:t>Fine Tech Pico Ma (manual bonding/component placement (CAMM)</a:t>
            </a:r>
          </a:p>
        </p:txBody>
      </p:sp>
      <p:sp>
        <p:nvSpPr>
          <p:cNvPr id="7" name="Subtitle 2"/>
          <p:cNvSpPr txBox="1">
            <a:spLocks/>
          </p:cNvSpPr>
          <p:nvPr/>
        </p:nvSpPr>
        <p:spPr>
          <a:xfrm>
            <a:off x="5358156" y="3148852"/>
            <a:ext cx="3667323" cy="1628789"/>
          </a:xfrm>
          <a:prstGeom prst="rect">
            <a:avLst/>
          </a:prstGeom>
        </p:spPr>
        <p:txBody>
          <a:bodyPr vert="horz" lIns="68580" tIns="34290" rIns="68580" bIns="3429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Heller 1707W Reflow Oven</a:t>
            </a:r>
          </a:p>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Koh Young Automated Optical Inspection</a:t>
            </a:r>
          </a:p>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Fuji Placement tool</a:t>
            </a:r>
          </a:p>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PVA Conformal Coating / Underfill</a:t>
            </a:r>
          </a:p>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Koh Young Automated Optical Inspection</a:t>
            </a:r>
          </a:p>
          <a:p>
            <a:pPr marL="144018" indent="-144018" algn="l" defTabSz="342900">
              <a:spcBef>
                <a:spcPts val="0"/>
              </a:spcBef>
              <a:spcAft>
                <a:spcPts val="900"/>
              </a:spcAft>
              <a:buFont typeface="Arial" panose="020B0604020202020204" pitchFamily="34" charset="0"/>
              <a:buChar char="•"/>
            </a:pPr>
            <a:r>
              <a:rPr lang="en-US" sz="1050" dirty="0">
                <a:solidFill>
                  <a:schemeClr val="tx1"/>
                </a:solidFill>
                <a:latin typeface="Calibri"/>
                <a:cs typeface="Arial"/>
              </a:rPr>
              <a:t>Koh Young Meister – conformal coat and underfill inspection</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328" y="960856"/>
            <a:ext cx="2645899" cy="1763933"/>
          </a:xfrm>
          <a:prstGeom prst="rect">
            <a:avLst/>
          </a:prstGeom>
        </p:spPr>
      </p:pic>
      <p:sp>
        <p:nvSpPr>
          <p:cNvPr id="3" name="Slide Number Placeholder 2"/>
          <p:cNvSpPr>
            <a:spLocks noGrp="1"/>
          </p:cNvSpPr>
          <p:nvPr>
            <p:ph type="sldNum" sz="quarter" idx="12"/>
          </p:nvPr>
        </p:nvSpPr>
        <p:spPr/>
        <p:txBody>
          <a:bodyPr/>
          <a:lstStyle/>
          <a:p>
            <a:pPr defTabSz="457189"/>
            <a:fld id="{35F173FE-823F-444B-AB81-9B6E1B0371D3}" type="slidenum">
              <a:rPr lang="en-US">
                <a:solidFill>
                  <a:prstClr val="white"/>
                </a:solidFill>
              </a:rPr>
              <a:pPr defTabSz="457189"/>
              <a:t>3</a:t>
            </a:fld>
            <a:endParaRPr lang="en-US">
              <a:solidFill>
                <a:prstClr val="white"/>
              </a:solidFill>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4363" y="1236192"/>
            <a:ext cx="2804604" cy="1488598"/>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810341" y="639077"/>
            <a:ext cx="3377654" cy="2378190"/>
          </a:xfrm>
          <a:prstGeom prst="rect">
            <a:avLst/>
          </a:prstGeom>
        </p:spPr>
      </p:pic>
    </p:spTree>
    <p:extLst>
      <p:ext uri="{BB962C8B-B14F-4D97-AF65-F5344CB8AC3E}">
        <p14:creationId xmlns:p14="http://schemas.microsoft.com/office/powerpoint/2010/main" val="85192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869" y="2092705"/>
            <a:ext cx="7886700" cy="994172"/>
          </a:xfrm>
        </p:spPr>
        <p:txBody>
          <a:bodyPr>
            <a:normAutofit/>
          </a:bodyPr>
          <a:lstStyle/>
          <a:p>
            <a:r>
              <a:rPr lang="en-US" dirty="0"/>
              <a:t>Apple iPhone 16Pro Camera module, </a:t>
            </a:r>
            <a:r>
              <a:rPr lang="en-US" dirty="0" err="1"/>
              <a:t>CuCu</a:t>
            </a:r>
            <a:r>
              <a:rPr lang="en-US" dirty="0"/>
              <a:t> Hybrid Bonding</a:t>
            </a:r>
          </a:p>
        </p:txBody>
      </p:sp>
    </p:spTree>
    <p:extLst>
      <p:ext uri="{BB962C8B-B14F-4D97-AF65-F5344CB8AC3E}">
        <p14:creationId xmlns:p14="http://schemas.microsoft.com/office/powerpoint/2010/main" val="292290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4311" y="686220"/>
            <a:ext cx="5333100" cy="3548232"/>
          </a:xfrm>
          <a:prstGeom prst="rect">
            <a:avLst/>
          </a:prstGeom>
        </p:spPr>
      </p:pic>
      <p:sp>
        <p:nvSpPr>
          <p:cNvPr id="2" name="Title 1"/>
          <p:cNvSpPr>
            <a:spLocks noGrp="1"/>
          </p:cNvSpPr>
          <p:nvPr>
            <p:ph type="title"/>
          </p:nvPr>
        </p:nvSpPr>
        <p:spPr/>
        <p:txBody>
          <a:bodyPr>
            <a:normAutofit fontScale="90000"/>
          </a:bodyPr>
          <a:lstStyle/>
          <a:p>
            <a:r>
              <a:rPr lang="en-US" dirty="0"/>
              <a:t>Camera Module 2 Cross Sections</a:t>
            </a:r>
          </a:p>
        </p:txBody>
      </p:sp>
      <p:sp>
        <p:nvSpPr>
          <p:cNvPr id="5" name="TextBox 4"/>
          <p:cNvSpPr txBox="1"/>
          <p:nvPr/>
        </p:nvSpPr>
        <p:spPr>
          <a:xfrm>
            <a:off x="7080463" y="796265"/>
            <a:ext cx="901914" cy="369332"/>
          </a:xfrm>
          <a:prstGeom prst="rect">
            <a:avLst/>
          </a:prstGeom>
          <a:noFill/>
        </p:spPr>
        <p:txBody>
          <a:bodyPr wrap="none" rtlCol="0">
            <a:spAutoFit/>
          </a:bodyPr>
          <a:lstStyle/>
          <a:p>
            <a:pPr defTabSz="457189"/>
            <a:r>
              <a:rPr lang="en-US" dirty="0">
                <a:solidFill>
                  <a:prstClr val="black"/>
                </a:solidFill>
                <a:latin typeface="Calibri"/>
              </a:rPr>
              <a:t>IR Filter</a:t>
            </a:r>
          </a:p>
        </p:txBody>
      </p:sp>
      <p:sp>
        <p:nvSpPr>
          <p:cNvPr id="9" name="TextBox 8"/>
          <p:cNvSpPr txBox="1"/>
          <p:nvPr/>
        </p:nvSpPr>
        <p:spPr>
          <a:xfrm>
            <a:off x="6767412" y="2125615"/>
            <a:ext cx="1380186" cy="646331"/>
          </a:xfrm>
          <a:prstGeom prst="rect">
            <a:avLst/>
          </a:prstGeom>
          <a:noFill/>
        </p:spPr>
        <p:txBody>
          <a:bodyPr wrap="none" rtlCol="0">
            <a:spAutoFit/>
          </a:bodyPr>
          <a:lstStyle/>
          <a:p>
            <a:pPr defTabSz="457189"/>
            <a:r>
              <a:rPr lang="en-US" dirty="0">
                <a:solidFill>
                  <a:prstClr val="black"/>
                </a:solidFill>
                <a:latin typeface="Calibri"/>
              </a:rPr>
              <a:t>Sensor </a:t>
            </a:r>
          </a:p>
          <a:p>
            <a:pPr defTabSz="457189"/>
            <a:r>
              <a:rPr lang="en-US" dirty="0">
                <a:solidFill>
                  <a:prstClr val="black"/>
                </a:solidFill>
                <a:latin typeface="Calibri"/>
              </a:rPr>
              <a:t>Interconnect</a:t>
            </a:r>
          </a:p>
        </p:txBody>
      </p:sp>
      <p:sp>
        <p:nvSpPr>
          <p:cNvPr id="10" name="TextBox 9"/>
          <p:cNvSpPr txBox="1"/>
          <p:nvPr/>
        </p:nvSpPr>
        <p:spPr>
          <a:xfrm>
            <a:off x="4028313" y="4283447"/>
            <a:ext cx="2220223" cy="369332"/>
          </a:xfrm>
          <a:prstGeom prst="rect">
            <a:avLst/>
          </a:prstGeom>
          <a:noFill/>
        </p:spPr>
        <p:txBody>
          <a:bodyPr wrap="none" rtlCol="0">
            <a:spAutoFit/>
          </a:bodyPr>
          <a:lstStyle/>
          <a:p>
            <a:pPr defTabSz="457189"/>
            <a:r>
              <a:rPr lang="en-US" dirty="0">
                <a:solidFill>
                  <a:prstClr val="black"/>
                </a:solidFill>
                <a:latin typeface="Calibri"/>
              </a:rPr>
              <a:t>Camera Image Sensor</a:t>
            </a:r>
          </a:p>
        </p:txBody>
      </p:sp>
      <p:cxnSp>
        <p:nvCxnSpPr>
          <p:cNvPr id="12" name="Straight Arrow Connector 11"/>
          <p:cNvCxnSpPr>
            <a:stCxn id="5" idx="1"/>
          </p:cNvCxnSpPr>
          <p:nvPr/>
        </p:nvCxnSpPr>
        <p:spPr>
          <a:xfrm flipH="1">
            <a:off x="5469525" y="980931"/>
            <a:ext cx="1610938" cy="1288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0"/>
          </p:cNvCxnSpPr>
          <p:nvPr/>
        </p:nvCxnSpPr>
        <p:spPr>
          <a:xfrm flipH="1" flipV="1">
            <a:off x="4461388" y="2835255"/>
            <a:ext cx="677037" cy="1448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1"/>
          </p:cNvCxnSpPr>
          <p:nvPr/>
        </p:nvCxnSpPr>
        <p:spPr>
          <a:xfrm flipH="1">
            <a:off x="5414292" y="2448781"/>
            <a:ext cx="1353120" cy="2898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922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1696" y="740896"/>
            <a:ext cx="4822033" cy="3208208"/>
          </a:xfrm>
          <a:prstGeom prst="rect">
            <a:avLst/>
          </a:prstGeom>
        </p:spPr>
      </p:pic>
      <p:sp>
        <p:nvSpPr>
          <p:cNvPr id="2" name="Title 1"/>
          <p:cNvSpPr>
            <a:spLocks noGrp="1"/>
          </p:cNvSpPr>
          <p:nvPr>
            <p:ph type="title"/>
          </p:nvPr>
        </p:nvSpPr>
        <p:spPr/>
        <p:txBody>
          <a:bodyPr>
            <a:normAutofit fontScale="90000"/>
          </a:bodyPr>
          <a:lstStyle/>
          <a:p>
            <a:r>
              <a:rPr lang="en-US" dirty="0"/>
              <a:t>Camera Module 2 Cross Sections</a:t>
            </a:r>
          </a:p>
        </p:txBody>
      </p:sp>
      <p:sp>
        <p:nvSpPr>
          <p:cNvPr id="5" name="TextBox 4"/>
          <p:cNvSpPr txBox="1"/>
          <p:nvPr/>
        </p:nvSpPr>
        <p:spPr>
          <a:xfrm>
            <a:off x="7080463" y="796265"/>
            <a:ext cx="901914" cy="369332"/>
          </a:xfrm>
          <a:prstGeom prst="rect">
            <a:avLst/>
          </a:prstGeom>
          <a:noFill/>
        </p:spPr>
        <p:txBody>
          <a:bodyPr wrap="none" rtlCol="0">
            <a:spAutoFit/>
          </a:bodyPr>
          <a:lstStyle/>
          <a:p>
            <a:pPr defTabSz="457189"/>
            <a:r>
              <a:rPr lang="en-US" dirty="0">
                <a:solidFill>
                  <a:prstClr val="black"/>
                </a:solidFill>
                <a:latin typeface="Calibri"/>
              </a:rPr>
              <a:t>IR Filter</a:t>
            </a:r>
          </a:p>
        </p:txBody>
      </p:sp>
      <p:sp>
        <p:nvSpPr>
          <p:cNvPr id="9" name="TextBox 8"/>
          <p:cNvSpPr txBox="1"/>
          <p:nvPr/>
        </p:nvSpPr>
        <p:spPr>
          <a:xfrm>
            <a:off x="6767412" y="2125615"/>
            <a:ext cx="1380186" cy="646331"/>
          </a:xfrm>
          <a:prstGeom prst="rect">
            <a:avLst/>
          </a:prstGeom>
          <a:noFill/>
        </p:spPr>
        <p:txBody>
          <a:bodyPr wrap="none" rtlCol="0">
            <a:spAutoFit/>
          </a:bodyPr>
          <a:lstStyle/>
          <a:p>
            <a:pPr defTabSz="457189"/>
            <a:r>
              <a:rPr lang="en-US" dirty="0">
                <a:solidFill>
                  <a:prstClr val="black"/>
                </a:solidFill>
                <a:latin typeface="Calibri"/>
              </a:rPr>
              <a:t>Sensor </a:t>
            </a:r>
          </a:p>
          <a:p>
            <a:pPr defTabSz="457189"/>
            <a:r>
              <a:rPr lang="en-US" dirty="0">
                <a:solidFill>
                  <a:prstClr val="black"/>
                </a:solidFill>
                <a:latin typeface="Calibri"/>
              </a:rPr>
              <a:t>Interconnect</a:t>
            </a:r>
          </a:p>
        </p:txBody>
      </p:sp>
      <p:sp>
        <p:nvSpPr>
          <p:cNvPr id="10" name="TextBox 9"/>
          <p:cNvSpPr txBox="1"/>
          <p:nvPr/>
        </p:nvSpPr>
        <p:spPr>
          <a:xfrm>
            <a:off x="4028313" y="4283447"/>
            <a:ext cx="2220223" cy="369332"/>
          </a:xfrm>
          <a:prstGeom prst="rect">
            <a:avLst/>
          </a:prstGeom>
          <a:noFill/>
        </p:spPr>
        <p:txBody>
          <a:bodyPr wrap="none" rtlCol="0">
            <a:spAutoFit/>
          </a:bodyPr>
          <a:lstStyle/>
          <a:p>
            <a:pPr defTabSz="457189"/>
            <a:r>
              <a:rPr lang="en-US" dirty="0">
                <a:solidFill>
                  <a:prstClr val="black"/>
                </a:solidFill>
                <a:latin typeface="Calibri"/>
              </a:rPr>
              <a:t>Camera Image Sensor</a:t>
            </a:r>
          </a:p>
        </p:txBody>
      </p:sp>
      <p:cxnSp>
        <p:nvCxnSpPr>
          <p:cNvPr id="12" name="Straight Arrow Connector 11"/>
          <p:cNvCxnSpPr>
            <a:stCxn id="5" idx="1"/>
          </p:cNvCxnSpPr>
          <p:nvPr/>
        </p:nvCxnSpPr>
        <p:spPr>
          <a:xfrm flipH="1">
            <a:off x="5455716" y="980931"/>
            <a:ext cx="1624747" cy="303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0"/>
          </p:cNvCxnSpPr>
          <p:nvPr/>
        </p:nvCxnSpPr>
        <p:spPr>
          <a:xfrm flipH="1" flipV="1">
            <a:off x="4820545" y="3475027"/>
            <a:ext cx="317880" cy="808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1"/>
          </p:cNvCxnSpPr>
          <p:nvPr/>
        </p:nvCxnSpPr>
        <p:spPr>
          <a:xfrm flipH="1">
            <a:off x="4664055" y="2448781"/>
            <a:ext cx="2103357" cy="691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8505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42314" y="727225"/>
            <a:ext cx="5638149" cy="3359960"/>
          </a:xfrm>
          <a:prstGeom prst="rect">
            <a:avLst/>
          </a:prstGeom>
        </p:spPr>
      </p:pic>
      <p:sp>
        <p:nvSpPr>
          <p:cNvPr id="2" name="Title 1"/>
          <p:cNvSpPr>
            <a:spLocks noGrp="1"/>
          </p:cNvSpPr>
          <p:nvPr>
            <p:ph type="title"/>
          </p:nvPr>
        </p:nvSpPr>
        <p:spPr/>
        <p:txBody>
          <a:bodyPr>
            <a:normAutofit fontScale="90000"/>
          </a:bodyPr>
          <a:lstStyle/>
          <a:p>
            <a:r>
              <a:rPr lang="en-US" dirty="0"/>
              <a:t>Camera Module 2 Cross Sections</a:t>
            </a:r>
          </a:p>
        </p:txBody>
      </p:sp>
      <p:sp>
        <p:nvSpPr>
          <p:cNvPr id="5" name="TextBox 4"/>
          <p:cNvSpPr txBox="1"/>
          <p:nvPr/>
        </p:nvSpPr>
        <p:spPr>
          <a:xfrm>
            <a:off x="7080463" y="796265"/>
            <a:ext cx="1154868" cy="369332"/>
          </a:xfrm>
          <a:prstGeom prst="rect">
            <a:avLst/>
          </a:prstGeom>
          <a:noFill/>
        </p:spPr>
        <p:txBody>
          <a:bodyPr wrap="none" rtlCol="0">
            <a:spAutoFit/>
          </a:bodyPr>
          <a:lstStyle/>
          <a:p>
            <a:pPr defTabSz="457189"/>
            <a:r>
              <a:rPr lang="en-US" dirty="0">
                <a:solidFill>
                  <a:prstClr val="black"/>
                </a:solidFill>
                <a:latin typeface="Calibri"/>
              </a:rPr>
              <a:t>Lens Stack</a:t>
            </a:r>
          </a:p>
        </p:txBody>
      </p:sp>
      <p:sp>
        <p:nvSpPr>
          <p:cNvPr id="9" name="TextBox 8"/>
          <p:cNvSpPr txBox="1"/>
          <p:nvPr/>
        </p:nvSpPr>
        <p:spPr>
          <a:xfrm>
            <a:off x="7175321" y="2953271"/>
            <a:ext cx="901914" cy="369332"/>
          </a:xfrm>
          <a:prstGeom prst="rect">
            <a:avLst/>
          </a:prstGeom>
          <a:noFill/>
        </p:spPr>
        <p:txBody>
          <a:bodyPr wrap="none" rtlCol="0">
            <a:spAutoFit/>
          </a:bodyPr>
          <a:lstStyle/>
          <a:p>
            <a:pPr defTabSz="457189"/>
            <a:r>
              <a:rPr lang="en-US" dirty="0">
                <a:solidFill>
                  <a:prstClr val="black"/>
                </a:solidFill>
                <a:latin typeface="Calibri"/>
              </a:rPr>
              <a:t>IR Filter</a:t>
            </a:r>
          </a:p>
        </p:txBody>
      </p:sp>
      <p:sp>
        <p:nvSpPr>
          <p:cNvPr id="10" name="TextBox 9"/>
          <p:cNvSpPr txBox="1"/>
          <p:nvPr/>
        </p:nvSpPr>
        <p:spPr>
          <a:xfrm>
            <a:off x="4028313" y="4283447"/>
            <a:ext cx="1592167" cy="369332"/>
          </a:xfrm>
          <a:prstGeom prst="rect">
            <a:avLst/>
          </a:prstGeom>
          <a:noFill/>
        </p:spPr>
        <p:txBody>
          <a:bodyPr wrap="none" rtlCol="0">
            <a:spAutoFit/>
          </a:bodyPr>
          <a:lstStyle/>
          <a:p>
            <a:pPr defTabSz="457189"/>
            <a:r>
              <a:rPr lang="en-US" dirty="0">
                <a:solidFill>
                  <a:prstClr val="black"/>
                </a:solidFill>
                <a:latin typeface="Calibri"/>
              </a:rPr>
              <a:t>Camera Sensor</a:t>
            </a:r>
          </a:p>
        </p:txBody>
      </p:sp>
      <p:cxnSp>
        <p:nvCxnSpPr>
          <p:cNvPr id="12" name="Straight Arrow Connector 11"/>
          <p:cNvCxnSpPr>
            <a:stCxn id="5" idx="1"/>
          </p:cNvCxnSpPr>
          <p:nvPr/>
        </p:nvCxnSpPr>
        <p:spPr>
          <a:xfrm flipH="1">
            <a:off x="4797532" y="980931"/>
            <a:ext cx="2282931" cy="409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0"/>
          </p:cNvCxnSpPr>
          <p:nvPr/>
        </p:nvCxnSpPr>
        <p:spPr>
          <a:xfrm flipH="1" flipV="1">
            <a:off x="4259018" y="3758416"/>
            <a:ext cx="565379" cy="525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1"/>
          </p:cNvCxnSpPr>
          <p:nvPr/>
        </p:nvCxnSpPr>
        <p:spPr>
          <a:xfrm flipH="1">
            <a:off x="4995448" y="3137937"/>
            <a:ext cx="2179873" cy="245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881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finger pointing at a piece of paper&#10;&#10;Description automatically generated">
            <a:extLst>
              <a:ext uri="{FF2B5EF4-FFF2-40B4-BE49-F238E27FC236}">
                <a16:creationId xmlns:a16="http://schemas.microsoft.com/office/drawing/2014/main" id="{398EB629-F582-4D75-5646-5BF67C4522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66" y="1315994"/>
            <a:ext cx="3400802" cy="2550601"/>
          </a:xfrm>
          <a:prstGeom prst="rect">
            <a:avLst/>
          </a:prstGeom>
        </p:spPr>
      </p:pic>
      <p:sp>
        <p:nvSpPr>
          <p:cNvPr id="2" name="Title 1"/>
          <p:cNvSpPr>
            <a:spLocks noGrp="1"/>
          </p:cNvSpPr>
          <p:nvPr>
            <p:ph type="title"/>
          </p:nvPr>
        </p:nvSpPr>
        <p:spPr/>
        <p:txBody>
          <a:bodyPr>
            <a:normAutofit fontScale="90000"/>
          </a:bodyPr>
          <a:lstStyle/>
          <a:p>
            <a:r>
              <a:rPr lang="en-US" dirty="0"/>
              <a:t>Camera Module 2 Cross Sections</a:t>
            </a:r>
          </a:p>
        </p:txBody>
      </p:sp>
      <p:grpSp>
        <p:nvGrpSpPr>
          <p:cNvPr id="4" name="Group 3">
            <a:extLst>
              <a:ext uri="{FF2B5EF4-FFF2-40B4-BE49-F238E27FC236}">
                <a16:creationId xmlns:a16="http://schemas.microsoft.com/office/drawing/2014/main" id="{6267A7C8-001E-2008-17A6-E199313017E9}"/>
              </a:ext>
            </a:extLst>
          </p:cNvPr>
          <p:cNvGrpSpPr/>
          <p:nvPr/>
        </p:nvGrpSpPr>
        <p:grpSpPr>
          <a:xfrm>
            <a:off x="3231292" y="992488"/>
            <a:ext cx="5843453" cy="3297197"/>
            <a:chOff x="1624908" y="914153"/>
            <a:chExt cx="9740834" cy="5360421"/>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24908" y="914153"/>
              <a:ext cx="7860766" cy="4797359"/>
            </a:xfrm>
            <a:prstGeom prst="rect">
              <a:avLst/>
            </a:prstGeom>
          </p:spPr>
        </p:pic>
        <p:sp>
          <p:nvSpPr>
            <p:cNvPr id="5" name="TextBox 4"/>
            <p:cNvSpPr txBox="1"/>
            <p:nvPr/>
          </p:nvSpPr>
          <p:spPr>
            <a:xfrm>
              <a:off x="9440617" y="1061687"/>
              <a:ext cx="1925125" cy="600442"/>
            </a:xfrm>
            <a:prstGeom prst="rect">
              <a:avLst/>
            </a:prstGeom>
            <a:noFill/>
          </p:spPr>
          <p:txBody>
            <a:bodyPr wrap="none" rtlCol="0">
              <a:spAutoFit/>
            </a:bodyPr>
            <a:lstStyle/>
            <a:p>
              <a:pPr defTabSz="457189"/>
              <a:r>
                <a:rPr lang="en-US" dirty="0">
                  <a:solidFill>
                    <a:prstClr val="black"/>
                  </a:solidFill>
                  <a:latin typeface="Calibri"/>
                </a:rPr>
                <a:t>Lens Stack</a:t>
              </a:r>
            </a:p>
          </p:txBody>
        </p:sp>
        <p:sp>
          <p:nvSpPr>
            <p:cNvPr id="9" name="TextBox 8"/>
            <p:cNvSpPr txBox="1"/>
            <p:nvPr/>
          </p:nvSpPr>
          <p:spPr>
            <a:xfrm>
              <a:off x="9612359" y="3284797"/>
              <a:ext cx="1503459" cy="600442"/>
            </a:xfrm>
            <a:prstGeom prst="rect">
              <a:avLst/>
            </a:prstGeom>
            <a:noFill/>
          </p:spPr>
          <p:txBody>
            <a:bodyPr wrap="none" rtlCol="0">
              <a:spAutoFit/>
            </a:bodyPr>
            <a:lstStyle/>
            <a:p>
              <a:pPr defTabSz="457189"/>
              <a:r>
                <a:rPr lang="en-US" dirty="0">
                  <a:solidFill>
                    <a:prstClr val="black"/>
                  </a:solidFill>
                  <a:latin typeface="Calibri"/>
                </a:rPr>
                <a:t>IR Filter</a:t>
              </a:r>
            </a:p>
          </p:txBody>
        </p:sp>
        <p:sp>
          <p:nvSpPr>
            <p:cNvPr id="10" name="TextBox 9"/>
            <p:cNvSpPr txBox="1"/>
            <p:nvPr/>
          </p:nvSpPr>
          <p:spPr>
            <a:xfrm>
              <a:off x="6492952" y="5674132"/>
              <a:ext cx="2654087" cy="600442"/>
            </a:xfrm>
            <a:prstGeom prst="rect">
              <a:avLst/>
            </a:prstGeom>
            <a:noFill/>
          </p:spPr>
          <p:txBody>
            <a:bodyPr wrap="none" rtlCol="0">
              <a:spAutoFit/>
            </a:bodyPr>
            <a:lstStyle/>
            <a:p>
              <a:pPr defTabSz="457189"/>
              <a:r>
                <a:rPr lang="en-US" dirty="0">
                  <a:solidFill>
                    <a:prstClr val="black"/>
                  </a:solidFill>
                  <a:latin typeface="Calibri"/>
                </a:rPr>
                <a:t>Camera Sensor</a:t>
              </a:r>
            </a:p>
          </p:txBody>
        </p:sp>
        <p:cxnSp>
          <p:nvCxnSpPr>
            <p:cNvPr id="12" name="Straight Arrow Connector 11"/>
            <p:cNvCxnSpPr>
              <a:stCxn id="5" idx="1"/>
            </p:cNvCxnSpPr>
            <p:nvPr/>
          </p:nvCxnSpPr>
          <p:spPr>
            <a:xfrm flipH="1">
              <a:off x="6396710" y="1361908"/>
              <a:ext cx="3043907" cy="491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0"/>
            </p:cNvCxnSpPr>
            <p:nvPr/>
          </p:nvCxnSpPr>
          <p:spPr>
            <a:xfrm flipH="1" flipV="1">
              <a:off x="6800561" y="4974090"/>
              <a:ext cx="1019436" cy="700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1"/>
            </p:cNvCxnSpPr>
            <p:nvPr/>
          </p:nvCxnSpPr>
          <p:spPr>
            <a:xfrm flipH="1">
              <a:off x="6705860" y="3585018"/>
              <a:ext cx="2906499" cy="272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4214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Camera Module 2 Cross Sections</a:t>
            </a:r>
          </a:p>
        </p:txBody>
      </p:sp>
      <p:pic>
        <p:nvPicPr>
          <p:cNvPr id="1026" name="Picture 2">
            <a:extLst>
              <a:ext uri="{FF2B5EF4-FFF2-40B4-BE49-F238E27FC236}">
                <a16:creationId xmlns:a16="http://schemas.microsoft.com/office/drawing/2014/main" id="{BED5B3CD-4388-A87B-D439-9B3F7A13ECA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62048" y="425053"/>
            <a:ext cx="4734640" cy="4439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C1178A-ACFD-33AF-F0C8-64CE509857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052945"/>
            <a:ext cx="4277448" cy="303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789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Camera Module 2 Cross Sections</a:t>
            </a:r>
          </a:p>
        </p:txBody>
      </p:sp>
      <p:pic>
        <p:nvPicPr>
          <p:cNvPr id="4" name="Picture 3" descr="A close-up of a pair of objects&#10;&#10;Description automatically generated">
            <a:extLst>
              <a:ext uri="{FF2B5EF4-FFF2-40B4-BE49-F238E27FC236}">
                <a16:creationId xmlns:a16="http://schemas.microsoft.com/office/drawing/2014/main" id="{29291865-94A1-7AD6-84A3-FCF30925BA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41868" y="507492"/>
            <a:ext cx="5853448" cy="4390086"/>
          </a:xfrm>
          <a:prstGeom prst="rect">
            <a:avLst/>
          </a:prstGeom>
        </p:spPr>
      </p:pic>
    </p:spTree>
    <p:extLst>
      <p:ext uri="{BB962C8B-B14F-4D97-AF65-F5344CB8AC3E}">
        <p14:creationId xmlns:p14="http://schemas.microsoft.com/office/powerpoint/2010/main" val="255500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Camera Module 2 Cross Sections</a:t>
            </a:r>
          </a:p>
        </p:txBody>
      </p:sp>
      <p:pic>
        <p:nvPicPr>
          <p:cNvPr id="5" name="Picture 4" descr="A close-up of a screen&#10;&#10;Description automatically generated">
            <a:extLst>
              <a:ext uri="{FF2B5EF4-FFF2-40B4-BE49-F238E27FC236}">
                <a16:creationId xmlns:a16="http://schemas.microsoft.com/office/drawing/2014/main" id="{04A2B2DD-1F44-198D-2C0F-C17626E11E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09670" y="507493"/>
            <a:ext cx="6049851" cy="4537388"/>
          </a:xfrm>
          <a:prstGeom prst="rect">
            <a:avLst/>
          </a:prstGeom>
        </p:spPr>
      </p:pic>
    </p:spTree>
    <p:extLst>
      <p:ext uri="{BB962C8B-B14F-4D97-AF65-F5344CB8AC3E}">
        <p14:creationId xmlns:p14="http://schemas.microsoft.com/office/powerpoint/2010/main" val="333577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effectLst>
                  <a:outerShdw blurRad="38100" dist="38100" dir="2700000" algn="tl">
                    <a:srgbClr val="000000">
                      <a:alpha val="43137"/>
                    </a:srgbClr>
                  </a:outerShdw>
                </a:effectLst>
              </a:rPr>
              <a:t>Resources / Facilities</a:t>
            </a:r>
            <a:br>
              <a:rPr lang="en-US" dirty="0"/>
            </a:br>
            <a:r>
              <a:rPr lang="en-US" sz="2025" dirty="0"/>
              <a:t>Smart Electronics Manufacturing Lab</a:t>
            </a:r>
          </a:p>
        </p:txBody>
      </p:sp>
      <p:sp>
        <p:nvSpPr>
          <p:cNvPr id="5" name="Subtitle 2"/>
          <p:cNvSpPr txBox="1">
            <a:spLocks/>
          </p:cNvSpPr>
          <p:nvPr/>
        </p:nvSpPr>
        <p:spPr>
          <a:xfrm>
            <a:off x="621495" y="3064978"/>
            <a:ext cx="2527898" cy="1628789"/>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2400" b="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4018" indent="-144018"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MPM Momentum </a:t>
            </a:r>
            <a:r>
              <a:rPr lang="en-US" sz="1050" dirty="0" err="1">
                <a:solidFill>
                  <a:prstClr val="white">
                    <a:lumMod val="50000"/>
                  </a:prstClr>
                </a:solidFill>
                <a:latin typeface="Calibri"/>
                <a:cs typeface="Arial"/>
              </a:rPr>
              <a:t>HiE</a:t>
            </a:r>
            <a:r>
              <a:rPr lang="en-US" sz="1050" dirty="0">
                <a:solidFill>
                  <a:prstClr val="white">
                    <a:lumMod val="50000"/>
                  </a:prstClr>
                </a:solidFill>
                <a:latin typeface="Calibri"/>
                <a:cs typeface="Arial"/>
              </a:rPr>
              <a:t> Stencil Printer</a:t>
            </a:r>
          </a:p>
          <a:p>
            <a:pPr marL="144018" indent="-144018"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EKRA  Serio 4000 Stencil Printer</a:t>
            </a:r>
          </a:p>
          <a:p>
            <a:pPr marL="144018" indent="-144018"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Koh Young Solder Paste Inspection</a:t>
            </a:r>
          </a:p>
          <a:p>
            <a:pPr marL="144018" indent="-144018"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Universal Fuzion Pick and Place</a:t>
            </a:r>
          </a:p>
          <a:p>
            <a:pPr marL="144018" indent="-144018"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Universal High Speed Wafer Feeder</a:t>
            </a:r>
          </a:p>
        </p:txBody>
      </p:sp>
      <p:sp>
        <p:nvSpPr>
          <p:cNvPr id="7" name="Subtitle 2"/>
          <p:cNvSpPr txBox="1">
            <a:spLocks/>
          </p:cNvSpPr>
          <p:nvPr/>
        </p:nvSpPr>
        <p:spPr>
          <a:xfrm>
            <a:off x="3314654" y="3064978"/>
            <a:ext cx="2766002" cy="1628789"/>
          </a:xfrm>
          <a:prstGeom prst="rect">
            <a:avLst/>
          </a:prstGeom>
        </p:spPr>
        <p:txBody>
          <a:bodyPr vert="horz" lIns="68580" tIns="34290" rIns="68580" bIns="3429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Heller 1707W Reflow Oven</a:t>
            </a:r>
          </a:p>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Koh Young Automated Optical Inspection</a:t>
            </a:r>
          </a:p>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Fuji Placement tool</a:t>
            </a:r>
          </a:p>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PVA Conformal Coating / Underfill</a:t>
            </a:r>
          </a:p>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Koh Young Automated Optical Inspection</a:t>
            </a:r>
          </a:p>
          <a:p>
            <a:pPr marL="144018" indent="-144018" algn="l" defTabSz="342900">
              <a:spcBef>
                <a:spcPts val="0"/>
              </a:spcBef>
              <a:spcAft>
                <a:spcPts val="900"/>
              </a:spcAft>
              <a:buFont typeface="Arial" panose="020B0604020202020204" pitchFamily="34" charset="0"/>
              <a:buChar char="•"/>
            </a:pPr>
            <a:r>
              <a:rPr lang="en-US" sz="1050" dirty="0">
                <a:solidFill>
                  <a:prstClr val="white">
                    <a:lumMod val="50000"/>
                  </a:prstClr>
                </a:solidFill>
                <a:latin typeface="Calibri"/>
                <a:cs typeface="Arial"/>
              </a:rPr>
              <a:t>Koh Young Meister – conformal coat and underfill inspection</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328" y="960856"/>
            <a:ext cx="2645899" cy="1763933"/>
          </a:xfrm>
          <a:prstGeom prst="rect">
            <a:avLst/>
          </a:prstGeom>
        </p:spPr>
      </p:pic>
      <p:sp>
        <p:nvSpPr>
          <p:cNvPr id="3" name="Slide Number Placeholder 2"/>
          <p:cNvSpPr>
            <a:spLocks noGrp="1"/>
          </p:cNvSpPr>
          <p:nvPr>
            <p:ph type="sldNum" sz="quarter" idx="12"/>
          </p:nvPr>
        </p:nvSpPr>
        <p:spPr/>
        <p:txBody>
          <a:bodyPr/>
          <a:lstStyle/>
          <a:p>
            <a:pPr defTabSz="457189"/>
            <a:fld id="{35F173FE-823F-444B-AB81-9B6E1B0371D3}" type="slidenum">
              <a:rPr lang="en-US">
                <a:solidFill>
                  <a:prstClr val="white"/>
                </a:solidFill>
              </a:rPr>
              <a:pPr defTabSz="457189"/>
              <a:t>4</a:t>
            </a:fld>
            <a:endParaRPr lang="en-US">
              <a:solidFill>
                <a:prstClr val="white"/>
              </a:solidFill>
            </a:endParaRPr>
          </a:p>
        </p:txBody>
      </p:sp>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4363" y="1236192"/>
            <a:ext cx="2804604" cy="1488598"/>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810341" y="639077"/>
            <a:ext cx="3377654" cy="2378190"/>
          </a:xfrm>
          <a:prstGeom prst="rect">
            <a:avLst/>
          </a:prstGeom>
        </p:spPr>
      </p:pic>
    </p:spTree>
    <p:extLst>
      <p:ext uri="{BB962C8B-B14F-4D97-AF65-F5344CB8AC3E}">
        <p14:creationId xmlns:p14="http://schemas.microsoft.com/office/powerpoint/2010/main" val="118561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850" dirty="0">
                <a:effectLst>
                  <a:outerShdw blurRad="38100" dist="38100" dir="2700000" algn="tl">
                    <a:srgbClr val="000000">
                      <a:alpha val="43137"/>
                    </a:srgbClr>
                  </a:outerShdw>
                </a:effectLst>
                <a:latin typeface="+mn-lt"/>
                <a:ea typeface="Cambria Math" panose="02040503050406030204" pitchFamily="18" charset="0"/>
              </a:rPr>
              <a:t>Advance Packaging – IEEC</a:t>
            </a:r>
            <a:endParaRPr lang="zh-CN" altLang="en-US" sz="285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385460" y="736794"/>
            <a:ext cx="8251160" cy="3840781"/>
          </a:xfrm>
        </p:spPr>
        <p:txBody>
          <a:bodyPr>
            <a:normAutofit/>
          </a:bodyPr>
          <a:lstStyle/>
          <a:p>
            <a:r>
              <a:rPr lang="en-US" sz="2100" dirty="0"/>
              <a:t>Provides expertise in:</a:t>
            </a:r>
          </a:p>
          <a:p>
            <a:pPr lvl="1"/>
            <a:r>
              <a:rPr lang="en-US" sz="1800" dirty="0"/>
              <a:t>Environmental and Reliability testing, test vehicle design, build and data analysis</a:t>
            </a:r>
          </a:p>
          <a:p>
            <a:pPr lvl="1"/>
            <a:r>
              <a:rPr lang="en-US" sz="1800" dirty="0"/>
              <a:t>Teardown analysis, construction analysis, understand latest trends in packaging</a:t>
            </a:r>
          </a:p>
          <a:p>
            <a:pPr lvl="1"/>
            <a:r>
              <a:rPr lang="en-US" sz="1800" dirty="0"/>
              <a:t>Failure analysis, root cause, analytical and diagnostic tools</a:t>
            </a:r>
          </a:p>
          <a:p>
            <a:pPr lvl="1"/>
            <a:r>
              <a:rPr lang="en-US" sz="1800" dirty="0"/>
              <a:t>Mechanical and thermal modeling, warpage understanding and control, large body sizes</a:t>
            </a:r>
          </a:p>
          <a:p>
            <a:pPr lvl="1"/>
            <a:r>
              <a:rPr lang="en-US" sz="1800" dirty="0"/>
              <a:t>Materials characterization, interactions</a:t>
            </a:r>
          </a:p>
        </p:txBody>
      </p:sp>
      <p:sp>
        <p:nvSpPr>
          <p:cNvPr id="4" name="Slide Number Placeholder 3"/>
          <p:cNvSpPr>
            <a:spLocks noGrp="1"/>
          </p:cNvSpPr>
          <p:nvPr>
            <p:ph type="sldNum" sz="quarter" idx="12"/>
          </p:nvPr>
        </p:nvSpPr>
        <p:spPr/>
        <p:txBody>
          <a:bodyPr/>
          <a:lstStyle/>
          <a:p>
            <a:pPr defTabSz="457189"/>
            <a:fld id="{35F173FE-823F-444B-AB81-9B6E1B0371D3}" type="slidenum">
              <a:rPr lang="en-US">
                <a:solidFill>
                  <a:prstClr val="white"/>
                </a:solidFill>
              </a:rPr>
              <a:pPr defTabSz="457189"/>
              <a:t>5</a:t>
            </a:fld>
            <a:endParaRPr lang="en-US">
              <a:solidFill>
                <a:prstClr val="white"/>
              </a:solidFill>
            </a:endParaRPr>
          </a:p>
        </p:txBody>
      </p:sp>
    </p:spTree>
    <p:extLst>
      <p:ext uri="{BB962C8B-B14F-4D97-AF65-F5344CB8AC3E}">
        <p14:creationId xmlns:p14="http://schemas.microsoft.com/office/powerpoint/2010/main" val="127567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869" y="2092705"/>
            <a:ext cx="7886700" cy="994172"/>
          </a:xfrm>
        </p:spPr>
        <p:txBody>
          <a:bodyPr>
            <a:normAutofit/>
          </a:bodyPr>
          <a:lstStyle/>
          <a:p>
            <a:r>
              <a:rPr lang="en-US" dirty="0"/>
              <a:t>Warpage Control for Advance Packaging</a:t>
            </a:r>
          </a:p>
        </p:txBody>
      </p:sp>
    </p:spTree>
    <p:extLst>
      <p:ext uri="{BB962C8B-B14F-4D97-AF65-F5344CB8AC3E}">
        <p14:creationId xmlns:p14="http://schemas.microsoft.com/office/powerpoint/2010/main" val="278314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outerShdw blurRad="38100" dist="38100" dir="2700000" algn="tl">
                    <a:srgbClr val="000000">
                      <a:alpha val="43137"/>
                    </a:srgbClr>
                  </a:outerShdw>
                </a:effectLst>
              </a:rPr>
              <a:t>2.5D Package Development</a:t>
            </a:r>
          </a:p>
        </p:txBody>
      </p:sp>
      <p:sp>
        <p:nvSpPr>
          <p:cNvPr id="3" name="Content Placeholder 2"/>
          <p:cNvSpPr>
            <a:spLocks noGrp="1"/>
          </p:cNvSpPr>
          <p:nvPr>
            <p:ph idx="1"/>
          </p:nvPr>
        </p:nvSpPr>
        <p:spPr>
          <a:xfrm>
            <a:off x="417679" y="655281"/>
            <a:ext cx="4372913" cy="3191860"/>
          </a:xfrm>
        </p:spPr>
        <p:txBody>
          <a:bodyPr>
            <a:noAutofit/>
          </a:bodyPr>
          <a:lstStyle/>
          <a:p>
            <a:r>
              <a:rPr lang="en-US" sz="1800" b="0" dirty="0"/>
              <a:t>AMD Fiji Package</a:t>
            </a:r>
          </a:p>
          <a:p>
            <a:r>
              <a:rPr lang="en-US" sz="1800" b="0" dirty="0"/>
              <a:t>Large Graphics Processor</a:t>
            </a:r>
          </a:p>
          <a:p>
            <a:r>
              <a:rPr lang="en-US" sz="1800" b="0" dirty="0"/>
              <a:t>(4x) High Bandwidth Memory (HBM, 4 die stack)</a:t>
            </a:r>
          </a:p>
          <a:p>
            <a:r>
              <a:rPr lang="en-US" sz="1800" b="0" dirty="0"/>
              <a:t>Mechanical Modeling</a:t>
            </a:r>
          </a:p>
          <a:p>
            <a:r>
              <a:rPr lang="en-US" sz="1800" b="0" dirty="0"/>
              <a:t>Thermal Modeling</a:t>
            </a:r>
          </a:p>
          <a:p>
            <a:r>
              <a:rPr lang="en-US" sz="1800" b="0" dirty="0"/>
              <a:t>Model verification using Digital Image Correlation (DIC)</a:t>
            </a:r>
          </a:p>
          <a:p>
            <a:r>
              <a:rPr lang="en-US" sz="1800" b="0" dirty="0"/>
              <a:t>Materials evaluation</a:t>
            </a:r>
          </a:p>
          <a:p>
            <a:r>
              <a:rPr lang="en-US" sz="1800" b="0" dirty="0"/>
              <a:t>Assembly process development, assembly order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1089" y="2488840"/>
            <a:ext cx="3091952" cy="2310557"/>
          </a:xfrm>
          <a:prstGeom prst="rect">
            <a:avLst/>
          </a:prstGeom>
        </p:spPr>
      </p:pic>
      <p:sp>
        <p:nvSpPr>
          <p:cNvPr id="5" name="Slide Number Placeholder 4"/>
          <p:cNvSpPr>
            <a:spLocks noGrp="1"/>
          </p:cNvSpPr>
          <p:nvPr>
            <p:ph type="sldNum" sz="quarter" idx="12"/>
          </p:nvPr>
        </p:nvSpPr>
        <p:spPr/>
        <p:txBody>
          <a:bodyPr/>
          <a:lstStyle/>
          <a:p>
            <a:pPr defTabSz="457189"/>
            <a:fld id="{35F173FE-823F-444B-AB81-9B6E1B0371D3}" type="slidenum">
              <a:rPr lang="en-US">
                <a:solidFill>
                  <a:prstClr val="white"/>
                </a:solidFill>
              </a:rPr>
              <a:pPr defTabSz="457189"/>
              <a:t>7</a:t>
            </a:fld>
            <a:endParaRPr lang="en-US">
              <a:solidFill>
                <a:prstClr val="white"/>
              </a:solidFill>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90593" y="83786"/>
            <a:ext cx="3184229" cy="2405054"/>
          </a:xfrm>
          <a:prstGeom prst="rect">
            <a:avLst/>
          </a:prstGeom>
        </p:spPr>
      </p:pic>
    </p:spTree>
    <p:extLst>
      <p:ext uri="{BB962C8B-B14F-4D97-AF65-F5344CB8AC3E}">
        <p14:creationId xmlns:p14="http://schemas.microsoft.com/office/powerpoint/2010/main" val="198293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outerShdw blurRad="38100" dist="38100" dir="2700000" algn="tl">
                    <a:srgbClr val="000000">
                      <a:alpha val="43137"/>
                    </a:srgbClr>
                  </a:outerShdw>
                </a:effectLst>
              </a:rPr>
              <a:t>2.5D Warpage Studies</a:t>
            </a:r>
          </a:p>
        </p:txBody>
      </p:sp>
      <p:sp>
        <p:nvSpPr>
          <p:cNvPr id="3" name="Content Placeholder 2"/>
          <p:cNvSpPr>
            <a:spLocks noGrp="1"/>
          </p:cNvSpPr>
          <p:nvPr>
            <p:ph idx="1"/>
          </p:nvPr>
        </p:nvSpPr>
        <p:spPr>
          <a:xfrm>
            <a:off x="385460" y="736795"/>
            <a:ext cx="4046306" cy="2388429"/>
          </a:xfrm>
        </p:spPr>
        <p:txBody>
          <a:bodyPr>
            <a:normAutofit/>
          </a:bodyPr>
          <a:lstStyle/>
          <a:p>
            <a:r>
              <a:rPr lang="en-US" sz="1350" b="0" dirty="0"/>
              <a:t>In most packaging architectures, manufacturing steps occur at elevated temperatures when the assembly is nearly plat. As cooling takes place, </a:t>
            </a:r>
            <a:r>
              <a:rPr lang="en-US" sz="1350" b="0" dirty="0" err="1"/>
              <a:t>out-of</a:t>
            </a:r>
            <a:r>
              <a:rPr lang="en-US" sz="1350" b="0" dirty="0"/>
              <a:t> plane deformation can occur due to CTE mismatches.</a:t>
            </a:r>
          </a:p>
          <a:p>
            <a:pPr lvl="1"/>
            <a:r>
              <a:rPr lang="en-US" sz="1200" dirty="0"/>
              <a:t>Non-uniform expansion/contraction of die and substrate in temperature cycle.</a:t>
            </a:r>
          </a:p>
          <a:p>
            <a:pPr lvl="1"/>
            <a:r>
              <a:rPr lang="en-US" sz="1200" dirty="0"/>
              <a:t>Results in warpage of the package which is major reliability concern.</a:t>
            </a:r>
          </a:p>
          <a:p>
            <a:endParaRPr lang="en-US" sz="1200" dirty="0"/>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38166" y="2679015"/>
            <a:ext cx="2307485" cy="193517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49256" y="507493"/>
            <a:ext cx="3445419" cy="1630358"/>
          </a:xfrm>
          <a:prstGeom prst="rect">
            <a:avLst/>
          </a:prstGeom>
        </p:spPr>
      </p:pic>
      <p:sp>
        <p:nvSpPr>
          <p:cNvPr id="4" name="Slide Number Placeholder 3"/>
          <p:cNvSpPr>
            <a:spLocks noGrp="1"/>
          </p:cNvSpPr>
          <p:nvPr>
            <p:ph type="sldNum" sz="quarter" idx="12"/>
          </p:nvPr>
        </p:nvSpPr>
        <p:spPr/>
        <p:txBody>
          <a:bodyPr/>
          <a:lstStyle/>
          <a:p>
            <a:pPr defTabSz="457189"/>
            <a:fld id="{35F173FE-823F-444B-AB81-9B6E1B0371D3}" type="slidenum">
              <a:rPr lang="en-US">
                <a:solidFill>
                  <a:prstClr val="white"/>
                </a:solidFill>
              </a:rPr>
              <a:pPr defTabSz="457189"/>
              <a:t>8</a:t>
            </a:fld>
            <a:endParaRPr lang="en-US">
              <a:solidFill>
                <a:prstClr val="white"/>
              </a:solidFill>
            </a:endParaRPr>
          </a:p>
        </p:txBody>
      </p:sp>
      <p:pic>
        <p:nvPicPr>
          <p:cNvPr id="12" name="VisuZonXYZ">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81236" y="2679016"/>
            <a:ext cx="3084533" cy="1973528"/>
          </a:xfrm>
          <a:prstGeom prst="rect">
            <a:avLst/>
          </a:prstGeom>
        </p:spPr>
      </p:pic>
    </p:spTree>
    <p:extLst>
      <p:ext uri="{BB962C8B-B14F-4D97-AF65-F5344CB8AC3E}">
        <p14:creationId xmlns:p14="http://schemas.microsoft.com/office/powerpoint/2010/main" val="3788425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850" dirty="0">
                <a:effectLst>
                  <a:outerShdw blurRad="38100" dist="38100" dir="2700000" algn="tl">
                    <a:srgbClr val="000000">
                      <a:alpha val="43137"/>
                    </a:srgbClr>
                  </a:outerShdw>
                </a:effectLst>
                <a:latin typeface="+mn-lt"/>
                <a:ea typeface="Cambria Math" panose="02040503050406030204" pitchFamily="18" charset="0"/>
              </a:rPr>
              <a:t>Wafer Warpage During Reflow</a:t>
            </a:r>
            <a:endParaRPr lang="zh-CN" altLang="en-US" sz="285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385460" y="736795"/>
            <a:ext cx="7682775" cy="2388429"/>
          </a:xfrm>
        </p:spPr>
        <p:txBody>
          <a:bodyPr>
            <a:normAutofit/>
          </a:bodyPr>
          <a:lstStyle/>
          <a:p>
            <a:r>
              <a:rPr lang="en-US" sz="1350" b="0" dirty="0"/>
              <a:t>300 mm fully defined and back ground wafer processed in a reflow cycle from 25 °C to 240 °C </a:t>
            </a:r>
          </a:p>
          <a:p>
            <a:r>
              <a:rPr lang="en-US" sz="1350" b="0" dirty="0"/>
              <a:t>Digital Image Correlation (DIC) warpage measurement was measured through the simulated reflow temperature cycling</a:t>
            </a:r>
            <a:endParaRPr lang="en-US" sz="1200" b="0" dirty="0"/>
          </a:p>
          <a:p>
            <a:endParaRPr lang="en-US" sz="1200" dirty="0"/>
          </a:p>
        </p:txBody>
      </p:sp>
      <p:sp>
        <p:nvSpPr>
          <p:cNvPr id="4" name="Slide Number Placeholder 3"/>
          <p:cNvSpPr>
            <a:spLocks noGrp="1"/>
          </p:cNvSpPr>
          <p:nvPr>
            <p:ph type="sldNum" sz="quarter" idx="12"/>
          </p:nvPr>
        </p:nvSpPr>
        <p:spPr/>
        <p:txBody>
          <a:bodyPr/>
          <a:lstStyle/>
          <a:p>
            <a:pPr defTabSz="457189"/>
            <a:fld id="{35F173FE-823F-444B-AB81-9B6E1B0371D3}" type="slidenum">
              <a:rPr lang="en-US">
                <a:solidFill>
                  <a:prstClr val="white"/>
                </a:solidFill>
              </a:rPr>
              <a:pPr defTabSz="457189"/>
              <a:t>9</a:t>
            </a:fld>
            <a:endParaRPr lang="en-US">
              <a:solidFill>
                <a:prstClr val="white"/>
              </a:solidFill>
            </a:endParaRPr>
          </a:p>
        </p:txBody>
      </p:sp>
      <p:pic>
        <p:nvPicPr>
          <p:cNvPr id="9" name="300mm Wafer Warpage during Reflo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01806" y="1637942"/>
            <a:ext cx="3556748" cy="2513520"/>
          </a:xfrm>
          <a:prstGeom prst="rect">
            <a:avLst/>
          </a:prstGeom>
        </p:spPr>
      </p:pic>
      <p:pic>
        <p:nvPicPr>
          <p:cNvPr id="12" name="ASE 12'' microbump wafer--speckle fre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28106" y="1706251"/>
            <a:ext cx="3228513" cy="2616269"/>
          </a:xfrm>
          <a:prstGeom prst="rect">
            <a:avLst/>
          </a:prstGeom>
        </p:spPr>
      </p:pic>
    </p:spTree>
    <p:extLst>
      <p:ext uri="{BB962C8B-B14F-4D97-AF65-F5344CB8AC3E}">
        <p14:creationId xmlns:p14="http://schemas.microsoft.com/office/powerpoint/2010/main" val="19031627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video>
              <p:cMediaNode vol="80000">
                <p:cTn id="13" fill="hold" display="0">
                  <p:stCondLst>
                    <p:cond delay="indefinite"/>
                  </p:stCondLst>
                </p:cTn>
                <p:tgtEl>
                  <p:spTgt spid="12"/>
                </p:tgtEl>
              </p:cMediaNode>
            </p:video>
          </p:childTnLst>
        </p:cTn>
      </p:par>
    </p:tnLst>
  </p:timing>
</p:sld>
</file>

<file path=ppt/theme/theme1.xml><?xml version="1.0" encoding="utf-8"?>
<a:theme xmlns:a="http://schemas.openxmlformats.org/drawingml/2006/main" name="S3IP">
  <a:themeElements>
    <a:clrScheme name="BU">
      <a:dk1>
        <a:sysClr val="windowText" lastClr="000000"/>
      </a:dk1>
      <a:lt1>
        <a:sysClr val="window" lastClr="FFFFFF"/>
      </a:lt1>
      <a:dk2>
        <a:srgbClr val="005D40"/>
      </a:dk2>
      <a:lt2>
        <a:srgbClr val="E2F3DB"/>
      </a:lt2>
      <a:accent1>
        <a:srgbClr val="4472C4"/>
      </a:accent1>
      <a:accent2>
        <a:srgbClr val="6CC24A"/>
      </a:accent2>
      <a:accent3>
        <a:srgbClr val="CEDC00"/>
      </a:accent3>
      <a:accent4>
        <a:srgbClr val="FFC000"/>
      </a:accent4>
      <a:accent5>
        <a:srgbClr val="ED7D31"/>
      </a:accent5>
      <a:accent6>
        <a:srgbClr val="FF3F3F"/>
      </a:accent6>
      <a:hlink>
        <a:srgbClr val="FF3F3F"/>
      </a:hlink>
      <a:folHlink>
        <a:srgbClr val="C490AA"/>
      </a:folHlink>
    </a:clrScheme>
    <a:fontScheme name="S3IP">
      <a:majorFont>
        <a:latin typeface="Gotham Medium"/>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B972B55-3579-4454-AECD-771D9CCBD394}" vid="{3AB6598F-D1B6-46D4-ACD1-110207D1BD3A}"/>
    </a:ext>
  </a:extLst>
</a:theme>
</file>

<file path=ppt/theme/theme2.xml><?xml version="1.0" encoding="utf-8"?>
<a:theme xmlns:a="http://schemas.openxmlformats.org/drawingml/2006/main" name="S3IP 16 x 9 P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EEC Capabilities new WIDE 180702.pptx.potx" id="{D88874B3-1215-4747-B47D-0AAC11537B83}" vid="{30D97C70-302C-446A-8712-782B1510C9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13911</TotalTime>
  <Words>1437</Words>
  <Application>Microsoft Macintosh PowerPoint</Application>
  <PresentationFormat>On-screen Show (16:9)</PresentationFormat>
  <Paragraphs>276</Paragraphs>
  <Slides>37</Slides>
  <Notes>22</Notes>
  <HiddenSlides>1</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Wingdings</vt:lpstr>
      <vt:lpstr>Courier New</vt:lpstr>
      <vt:lpstr>Open Sans</vt:lpstr>
      <vt:lpstr>Arial</vt:lpstr>
      <vt:lpstr>Calibri</vt:lpstr>
      <vt:lpstr>S3IP</vt:lpstr>
      <vt:lpstr>S3IP 16 x 9 PP template</vt:lpstr>
      <vt:lpstr>PowerPoint Presentation</vt:lpstr>
      <vt:lpstr>Advance Packaging Design and Reliability at Binghamton University  A New York State Center for Advanced Technology</vt:lpstr>
      <vt:lpstr>Resources / Facilities Smart Electronics Manufacturing Lab</vt:lpstr>
      <vt:lpstr>Resources / Facilities Smart Electronics Manufacturing Lab</vt:lpstr>
      <vt:lpstr>Advance Packaging – IEEC</vt:lpstr>
      <vt:lpstr>Warpage Control for Advance Packaging</vt:lpstr>
      <vt:lpstr>2.5D Package Development</vt:lpstr>
      <vt:lpstr>2.5D Warpage Studies</vt:lpstr>
      <vt:lpstr>Wafer Warpage During Reflow</vt:lpstr>
      <vt:lpstr>Failure Isolation and Analysis of a Functional Circuit Board</vt:lpstr>
      <vt:lpstr>Background</vt:lpstr>
      <vt:lpstr>Routing of the Trace in Question</vt:lpstr>
      <vt:lpstr>Exposing Probe Points in the Board</vt:lpstr>
      <vt:lpstr>Final Analysis of the Failure</vt:lpstr>
      <vt:lpstr>Conclusion</vt:lpstr>
      <vt:lpstr>Joining Metallurgy Characterization between M1 chip and Si Bridge in Apple M1 Ultra Package </vt:lpstr>
      <vt:lpstr>Apple Mac Studio Ultra</vt:lpstr>
      <vt:lpstr>PowerPoint Presentation</vt:lpstr>
      <vt:lpstr>Joining metallurgy between Apple Ultra M1 logic chip and Si bridge</vt:lpstr>
      <vt:lpstr>Joining metallurgy between Apple Ultra M1 logic chip and Si bridge</vt:lpstr>
      <vt:lpstr>Joining metallurgy between Apple Ultra M1 logic chip and Si bridge</vt:lpstr>
      <vt:lpstr>Joining metallurgy between Apple Ultra M1 logic chip and Si bridge</vt:lpstr>
      <vt:lpstr>Overall cross section showing Si bridge, substrate, BGA, and PCB</vt:lpstr>
      <vt:lpstr>Overall cross section showing Si bridge and substrate at higher magnification</vt:lpstr>
      <vt:lpstr>A cross section of Si Bridge and substrate Interface edge</vt:lpstr>
      <vt:lpstr>Micro bump pitch of Si bridge joining metallurgy </vt:lpstr>
      <vt:lpstr>M1 Ultra packaging “thought” assembly process (tentative)</vt:lpstr>
      <vt:lpstr>Copper Hybrid Bonding – AMD Ryzen 7 5800X3D </vt:lpstr>
      <vt:lpstr>PowerPoint Presentation</vt:lpstr>
      <vt:lpstr>Apple iPhone 16Pro Camera module, CuCu Hybrid Bonding</vt:lpstr>
      <vt:lpstr>Camera Module 2 Cross Sections</vt:lpstr>
      <vt:lpstr>Camera Module 2 Cross Sections</vt:lpstr>
      <vt:lpstr>Camera Module 2 Cross Sections</vt:lpstr>
      <vt:lpstr>Camera Module 2 Cross Sections</vt:lpstr>
      <vt:lpstr>Camera Module 2 Cross Sections</vt:lpstr>
      <vt:lpstr>Camera Module 2 Cross Sections</vt:lpstr>
      <vt:lpstr>Camera Module 2 Cross Sections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Sammakia</dc:creator>
  <cp:lastModifiedBy>Kartik Gopalan </cp:lastModifiedBy>
  <cp:revision>241</cp:revision>
  <dcterms:created xsi:type="dcterms:W3CDTF">2023-03-20T15:32:18Z</dcterms:created>
  <dcterms:modified xsi:type="dcterms:W3CDTF">2025-06-04T20:33:33Z</dcterms:modified>
</cp:coreProperties>
</file>